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5"/>
  </p:notesMasterIdLst>
  <p:sldIdLst>
    <p:sldId id="256" r:id="rId2"/>
    <p:sldId id="257" r:id="rId3"/>
    <p:sldId id="258" r:id="rId4"/>
    <p:sldId id="267" r:id="rId5"/>
    <p:sldId id="259" r:id="rId6"/>
    <p:sldId id="260" r:id="rId7"/>
    <p:sldId id="261" r:id="rId8"/>
    <p:sldId id="262" r:id="rId9"/>
    <p:sldId id="263" r:id="rId10"/>
    <p:sldId id="268" r:id="rId11"/>
    <p:sldId id="264" r:id="rId12"/>
    <p:sldId id="265" r:id="rId13"/>
    <p:sldId id="266" r:id="rId14"/>
  </p:sldIdLst>
  <p:sldSz cx="12192000" cy="6858000"/>
  <p:notesSz cx="6858000" cy="9144000"/>
  <p:embeddedFontLst>
    <p:embeddedFont>
      <p:font typeface="Roboto Mono" panose="00000009000000000000" pitchFamily="49"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764" y="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3" name="Google Shape;10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aab1924ff7_4_8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g3aab1924ff7_4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9" name="Google Shape;11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aab1924ff7_4_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 name="Google Shape;131;g3aab1924ff7_4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aab1924ff7_4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g3aab1924ff7_4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aab1924ff7_4_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g3aab1924ff7_4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aab1924ff7_4_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g3aab1924ff7_4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aab1924ff7_4_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g3aab1924ff7_4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3aab1924ff7_4_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g3aab1924ff7_4_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
        <p:cNvGrpSpPr/>
        <p:nvPr/>
      </p:nvGrpSpPr>
      <p:grpSpPr>
        <a:xfrm>
          <a:off x="0" y="0"/>
          <a:ext cx="0" cy="0"/>
          <a:chOff x="0" y="0"/>
          <a:chExt cx="0" cy="0"/>
        </a:xfrm>
      </p:grpSpPr>
      <p:sp>
        <p:nvSpPr>
          <p:cNvPr id="25" name="Google Shape;25;p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0"/>
        <p:cNvGrpSpPr/>
        <p:nvPr/>
      </p:nvGrpSpPr>
      <p:grpSpPr>
        <a:xfrm>
          <a:off x="0" y="0"/>
          <a:ext cx="0" cy="0"/>
          <a:chOff x="0" y="0"/>
          <a:chExt cx="0" cy="0"/>
        </a:xfrm>
      </p:grpSpPr>
      <p:sp>
        <p:nvSpPr>
          <p:cNvPr id="91" name="Google Shape;91;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12"/>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96"/>
        <p:cNvGrpSpPr/>
        <p:nvPr/>
      </p:nvGrpSpPr>
      <p:grpSpPr>
        <a:xfrm>
          <a:off x="0" y="0"/>
          <a:ext cx="0" cy="0"/>
          <a:chOff x="0" y="0"/>
          <a:chExt cx="0" cy="0"/>
        </a:xfrm>
      </p:grpSpPr>
      <p:sp>
        <p:nvSpPr>
          <p:cNvPr id="97" name="Google Shape;97;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13"/>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0" name="Google Shape;40;p5"/>
          <p:cNvPicPr preferRelativeResize="0"/>
          <p:nvPr/>
        </p:nvPicPr>
        <p:blipFill rotWithShape="1">
          <a:blip r:embed="rId2">
            <a:alphaModFix/>
          </a:blip>
          <a:srcRect/>
          <a:stretch/>
        </p:blipFill>
        <p:spPr>
          <a:xfrm>
            <a:off x="10711512" y="330213"/>
            <a:ext cx="1284576" cy="637759"/>
          </a:xfrm>
          <a:prstGeom prst="rect">
            <a:avLst/>
          </a:prstGeom>
          <a:noFill/>
          <a:ln>
            <a:noFill/>
          </a:ln>
        </p:spPr>
      </p:pic>
      <p:pic>
        <p:nvPicPr>
          <p:cNvPr id="41" name="Google Shape;41;p5"/>
          <p:cNvPicPr preferRelativeResize="0"/>
          <p:nvPr/>
        </p:nvPicPr>
        <p:blipFill rotWithShape="1">
          <a:blip r:embed="rId3">
            <a:alphaModFix/>
          </a:blip>
          <a:srcRect/>
          <a:stretch/>
        </p:blipFill>
        <p:spPr>
          <a:xfrm>
            <a:off x="93317" y="0"/>
            <a:ext cx="1489765" cy="1386637"/>
          </a:xfrm>
          <a:prstGeom prst="rect">
            <a:avLst/>
          </a:prstGeom>
          <a:noFill/>
          <a:ln>
            <a:noFill/>
          </a:ln>
        </p:spPr>
      </p:pic>
      <p:sp>
        <p:nvSpPr>
          <p:cNvPr id="42" name="Google Shape;42;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pic>
        <p:nvPicPr>
          <p:cNvPr id="44" name="Google Shape;44;p6"/>
          <p:cNvPicPr preferRelativeResize="0"/>
          <p:nvPr/>
        </p:nvPicPr>
        <p:blipFill rotWithShape="1">
          <a:blip r:embed="rId2">
            <a:alphaModFix/>
          </a:blip>
          <a:srcRect/>
          <a:stretch/>
        </p:blipFill>
        <p:spPr>
          <a:xfrm>
            <a:off x="-6350" y="0"/>
            <a:ext cx="12192000" cy="6858000"/>
          </a:xfrm>
          <a:prstGeom prst="rect">
            <a:avLst/>
          </a:prstGeom>
          <a:noFill/>
          <a:ln>
            <a:noFill/>
          </a:ln>
        </p:spPr>
      </p:pic>
      <p:pic>
        <p:nvPicPr>
          <p:cNvPr id="45" name="Google Shape;45;p6"/>
          <p:cNvPicPr preferRelativeResize="0"/>
          <p:nvPr/>
        </p:nvPicPr>
        <p:blipFill rotWithShape="1">
          <a:blip r:embed="rId3">
            <a:alphaModFix/>
          </a:blip>
          <a:srcRect/>
          <a:stretch/>
        </p:blipFill>
        <p:spPr>
          <a:xfrm>
            <a:off x="10711512" y="330213"/>
            <a:ext cx="1284576" cy="637759"/>
          </a:xfrm>
          <a:prstGeom prst="rect">
            <a:avLst/>
          </a:prstGeom>
          <a:noFill/>
          <a:ln>
            <a:noFill/>
          </a:ln>
        </p:spPr>
      </p:pic>
      <p:sp>
        <p:nvSpPr>
          <p:cNvPr id="46" name="Google Shape;46;p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8" name="Google Shape;48;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6"/>
          <p:cNvSpPr/>
          <p:nvPr/>
        </p:nvSpPr>
        <p:spPr>
          <a:xfrm>
            <a:off x="838200" y="6338919"/>
            <a:ext cx="2743200" cy="382556"/>
          </a:xfrm>
          <a:custGeom>
            <a:avLst/>
            <a:gdLst/>
            <a:ahLst/>
            <a:cxnLst/>
            <a:rect l="l" t="t" r="r" b="b"/>
            <a:pathLst>
              <a:path w="1026026" h="189485" extrusionOk="0">
                <a:moveTo>
                  <a:pt x="0" y="0"/>
                </a:moveTo>
                <a:lnTo>
                  <a:pt x="1026026" y="0"/>
                </a:lnTo>
                <a:lnTo>
                  <a:pt x="1026026" y="189485"/>
                </a:lnTo>
                <a:lnTo>
                  <a:pt x="0" y="189485"/>
                </a:lnTo>
                <a:close/>
              </a:path>
            </a:pathLst>
          </a:custGeom>
          <a:solidFill>
            <a:srgbClr val="1869A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 name="Google Shape;50;p6"/>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51" name="Google Shape;51;p6"/>
          <p:cNvPicPr preferRelativeResize="0"/>
          <p:nvPr/>
        </p:nvPicPr>
        <p:blipFill rotWithShape="1">
          <a:blip r:embed="rId4">
            <a:alphaModFix/>
          </a:blip>
          <a:srcRect/>
          <a:stretch/>
        </p:blipFill>
        <p:spPr>
          <a:xfrm>
            <a:off x="93317" y="0"/>
            <a:ext cx="1489765" cy="1386637"/>
          </a:xfrm>
          <a:prstGeom prst="rect">
            <a:avLst/>
          </a:prstGeom>
          <a:noFill/>
          <a:ln>
            <a:noFill/>
          </a:ln>
        </p:spPr>
      </p:pic>
      <p:sp>
        <p:nvSpPr>
          <p:cNvPr id="52" name="Google Shape;52;p6"/>
          <p:cNvSpPr/>
          <p:nvPr/>
        </p:nvSpPr>
        <p:spPr>
          <a:xfrm>
            <a:off x="10933155" y="6344015"/>
            <a:ext cx="466090" cy="431923"/>
          </a:xfrm>
          <a:custGeom>
            <a:avLst/>
            <a:gdLst/>
            <a:ahLst/>
            <a:cxnLst/>
            <a:rect l="l" t="t" r="r" b="b"/>
            <a:pathLst>
              <a:path w="1026026" h="189485" extrusionOk="0">
                <a:moveTo>
                  <a:pt x="0" y="0"/>
                </a:moveTo>
                <a:lnTo>
                  <a:pt x="1026026" y="0"/>
                </a:lnTo>
                <a:lnTo>
                  <a:pt x="1026026" y="189485"/>
                </a:lnTo>
                <a:lnTo>
                  <a:pt x="0" y="189485"/>
                </a:lnTo>
                <a:close/>
              </a:path>
            </a:pathLst>
          </a:custGeom>
          <a:solidFill>
            <a:srgbClr val="1869A6"/>
          </a:solidFill>
          <a:ln>
            <a:noFill/>
          </a:ln>
        </p:spPr>
      </p:sp>
      <p:sp>
        <p:nvSpPr>
          <p:cNvPr id="53" name="Google Shape;53;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4"/>
        <p:cNvGrpSpPr/>
        <p:nvPr/>
      </p:nvGrpSpPr>
      <p:grpSpPr>
        <a:xfrm>
          <a:off x="0" y="0"/>
          <a:ext cx="0" cy="0"/>
          <a:chOff x="0" y="0"/>
          <a:chExt cx="0" cy="0"/>
        </a:xfrm>
      </p:grpSpPr>
      <p:sp>
        <p:nvSpPr>
          <p:cNvPr id="55" name="Google Shape;55;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7"/>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1"/>
        <p:cNvGrpSpPr/>
        <p:nvPr/>
      </p:nvGrpSpPr>
      <p:grpSpPr>
        <a:xfrm>
          <a:off x="0" y="0"/>
          <a:ext cx="0" cy="0"/>
          <a:chOff x="0" y="0"/>
          <a:chExt cx="0" cy="0"/>
        </a:xfrm>
      </p:grpSpPr>
      <p:sp>
        <p:nvSpPr>
          <p:cNvPr id="62" name="Google Shape;62;p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4" name="Google Shape;64;p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6" name="Google Shape;66;p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8"/>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0"/>
        <p:cNvGrpSpPr/>
        <p:nvPr/>
      </p:nvGrpSpPr>
      <p:grpSpPr>
        <a:xfrm>
          <a:off x="0" y="0"/>
          <a:ext cx="0" cy="0"/>
          <a:chOff x="0" y="0"/>
          <a:chExt cx="0" cy="0"/>
        </a:xfrm>
      </p:grpSpPr>
      <p:sp>
        <p:nvSpPr>
          <p:cNvPr id="71" name="Google Shape;71;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9"/>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7"/>
        <p:cNvGrpSpPr/>
        <p:nvPr/>
      </p:nvGrpSpPr>
      <p:grpSpPr>
        <a:xfrm>
          <a:off x="0" y="0"/>
          <a:ext cx="0" cy="0"/>
          <a:chOff x="0" y="0"/>
          <a:chExt cx="0" cy="0"/>
        </a:xfrm>
      </p:grpSpPr>
      <p:sp>
        <p:nvSpPr>
          <p:cNvPr id="78" name="Google Shape;78;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0"/>
          <p:cNvSpPr>
            <a:spLocks noGrp="1"/>
          </p:cNvSpPr>
          <p:nvPr>
            <p:ph type="pic" idx="2"/>
          </p:nvPr>
        </p:nvSpPr>
        <p:spPr>
          <a:xfrm>
            <a:off x="5183188" y="987425"/>
            <a:ext cx="6172200" cy="4873625"/>
          </a:xfrm>
          <a:prstGeom prst="rect">
            <a:avLst/>
          </a:prstGeom>
          <a:noFill/>
          <a:ln>
            <a:noFill/>
          </a:ln>
        </p:spPr>
      </p:sp>
      <p:sp>
        <p:nvSpPr>
          <p:cNvPr id="80" name="Google Shape;80;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0"/>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4"/>
        <p:cNvGrpSpPr/>
        <p:nvPr/>
      </p:nvGrpSpPr>
      <p:grpSpPr>
        <a:xfrm>
          <a:off x="0" y="0"/>
          <a:ext cx="0" cy="0"/>
          <a:chOff x="0" y="0"/>
          <a:chExt cx="0" cy="0"/>
        </a:xfrm>
      </p:grpSpPr>
      <p:sp>
        <p:nvSpPr>
          <p:cNvPr id="85" name="Google Shape;85;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11"/>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13">
            <a:alphaModFix/>
          </a:blip>
          <a:srcRect/>
          <a:stretch/>
        </p:blipFill>
        <p:spPr>
          <a:xfrm>
            <a:off x="0" y="0"/>
            <a:ext cx="12192000" cy="6858000"/>
          </a:xfrm>
          <a:prstGeom prst="rect">
            <a:avLst/>
          </a:prstGeom>
          <a:noFill/>
          <a:ln>
            <a:noFill/>
          </a:ln>
        </p:spPr>
      </p:pic>
      <p:pic>
        <p:nvPicPr>
          <p:cNvPr id="11" name="Google Shape;11;p1"/>
          <p:cNvPicPr preferRelativeResize="0"/>
          <p:nvPr/>
        </p:nvPicPr>
        <p:blipFill rotWithShape="1">
          <a:blip r:embed="rId14">
            <a:alphaModFix/>
          </a:blip>
          <a:srcRect/>
          <a:stretch/>
        </p:blipFill>
        <p:spPr>
          <a:xfrm>
            <a:off x="10711512" y="330213"/>
            <a:ext cx="1284576" cy="637759"/>
          </a:xfrm>
          <a:prstGeom prst="rect">
            <a:avLst/>
          </a:prstGeom>
          <a:noFill/>
          <a:ln>
            <a:noFill/>
          </a:ln>
        </p:spPr>
      </p:pic>
      <p:sp>
        <p:nvSpPr>
          <p:cNvPr id="12" name="Google Shape;12;p1"/>
          <p:cNvSpPr/>
          <p:nvPr/>
        </p:nvSpPr>
        <p:spPr>
          <a:xfrm>
            <a:off x="838200" y="6338919"/>
            <a:ext cx="2743200" cy="382556"/>
          </a:xfrm>
          <a:custGeom>
            <a:avLst/>
            <a:gdLst/>
            <a:ahLst/>
            <a:cxnLst/>
            <a:rect l="l" t="t" r="r" b="b"/>
            <a:pathLst>
              <a:path w="1026026" h="189485" extrusionOk="0">
                <a:moveTo>
                  <a:pt x="0" y="0"/>
                </a:moveTo>
                <a:lnTo>
                  <a:pt x="1026026" y="0"/>
                </a:lnTo>
                <a:lnTo>
                  <a:pt x="1026026" y="189485"/>
                </a:lnTo>
                <a:lnTo>
                  <a:pt x="0" y="189485"/>
                </a:lnTo>
                <a:close/>
              </a:path>
            </a:pathLst>
          </a:custGeom>
          <a:solidFill>
            <a:srgbClr val="1869A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3" name="Google Shape;13;p1"/>
          <p:cNvPicPr preferRelativeResize="0"/>
          <p:nvPr/>
        </p:nvPicPr>
        <p:blipFill rotWithShape="1">
          <a:blip r:embed="rId15">
            <a:alphaModFix/>
          </a:blip>
          <a:srcRect/>
          <a:stretch/>
        </p:blipFill>
        <p:spPr>
          <a:xfrm>
            <a:off x="93317" y="0"/>
            <a:ext cx="1489765" cy="1386637"/>
          </a:xfrm>
          <a:prstGeom prst="rect">
            <a:avLst/>
          </a:prstGeom>
          <a:noFill/>
          <a:ln>
            <a:noFill/>
          </a:ln>
        </p:spPr>
      </p:pic>
      <p:sp>
        <p:nvSpPr>
          <p:cNvPr id="14" name="Google Shape;14;p1"/>
          <p:cNvSpPr/>
          <p:nvPr/>
        </p:nvSpPr>
        <p:spPr>
          <a:xfrm>
            <a:off x="10974189" y="6344015"/>
            <a:ext cx="466090" cy="431923"/>
          </a:xfrm>
          <a:custGeom>
            <a:avLst/>
            <a:gdLst/>
            <a:ahLst/>
            <a:cxnLst/>
            <a:rect l="l" t="t" r="r" b="b"/>
            <a:pathLst>
              <a:path w="1026026" h="189485" extrusionOk="0">
                <a:moveTo>
                  <a:pt x="0" y="0"/>
                </a:moveTo>
                <a:lnTo>
                  <a:pt x="1026026" y="0"/>
                </a:lnTo>
                <a:lnTo>
                  <a:pt x="1026026" y="189485"/>
                </a:lnTo>
                <a:lnTo>
                  <a:pt x="0" y="189485"/>
                </a:lnTo>
                <a:close/>
              </a:path>
            </a:pathLst>
          </a:custGeom>
          <a:solidFill>
            <a:srgbClr val="1869A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 name="Google Shape;15;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6" name="Google Shape;16;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 name="Google Shape;17;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6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8" name="Google Shape;18;p1"/>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mr2272/Final-Project"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4"/>
          <p:cNvSpPr txBox="1">
            <a:spLocks noGrp="1"/>
          </p:cNvSpPr>
          <p:nvPr>
            <p:ph type="body" idx="1"/>
          </p:nvPr>
        </p:nvSpPr>
        <p:spPr>
          <a:xfrm>
            <a:off x="838200" y="1384250"/>
            <a:ext cx="10515600" cy="4637400"/>
          </a:xfrm>
          <a:prstGeom prst="rect">
            <a:avLst/>
          </a:prstGeom>
          <a:noFill/>
          <a:ln>
            <a:noFill/>
          </a:ln>
        </p:spPr>
        <p:txBody>
          <a:bodyPr spcFirstLastPara="1" wrap="square" lIns="91425" tIns="45700" rIns="91425" bIns="45700" anchor="t" anchorCtr="0">
            <a:normAutofit fontScale="85000" lnSpcReduction="20000"/>
          </a:bodyPr>
          <a:lstStyle/>
          <a:p>
            <a:pPr marL="228600" lvl="0" indent="-50800" algn="ctr" rtl="0">
              <a:lnSpc>
                <a:spcPct val="90000"/>
              </a:lnSpc>
              <a:spcBef>
                <a:spcPts val="0"/>
              </a:spcBef>
              <a:spcAft>
                <a:spcPts val="0"/>
              </a:spcAft>
              <a:buSzPct val="55114"/>
              <a:buNone/>
            </a:pPr>
            <a:r>
              <a:rPr lang="en-US" sz="5080" b="1" dirty="0">
                <a:solidFill>
                  <a:srgbClr val="0FAB7D"/>
                </a:solidFill>
              </a:rPr>
              <a:t>Sales Forecasting and Optimization</a:t>
            </a:r>
            <a:endParaRPr sz="5080" dirty="0">
              <a:solidFill>
                <a:srgbClr val="0FAB7D"/>
              </a:solidFill>
            </a:endParaRPr>
          </a:p>
          <a:p>
            <a:pPr marL="228600" lvl="0" indent="-50800" algn="ctr" rtl="0">
              <a:lnSpc>
                <a:spcPct val="90000"/>
              </a:lnSpc>
              <a:spcBef>
                <a:spcPts val="0"/>
              </a:spcBef>
              <a:spcAft>
                <a:spcPts val="0"/>
              </a:spcAft>
              <a:buSzPct val="112000"/>
              <a:buNone/>
            </a:pPr>
            <a:endParaRPr sz="2500" b="1" dirty="0">
              <a:solidFill>
                <a:srgbClr val="0FAB7D"/>
              </a:solidFill>
            </a:endParaRPr>
          </a:p>
          <a:p>
            <a:pPr marL="228600" lvl="0" indent="-50800" algn="ctr" rtl="0">
              <a:lnSpc>
                <a:spcPct val="90000"/>
              </a:lnSpc>
              <a:spcBef>
                <a:spcPts val="0"/>
              </a:spcBef>
              <a:spcAft>
                <a:spcPts val="0"/>
              </a:spcAft>
              <a:buSzPct val="112000"/>
              <a:buNone/>
            </a:pPr>
            <a:r>
              <a:rPr lang="en-US" sz="2500" b="1" dirty="0">
                <a:solidFill>
                  <a:srgbClr val="0FAB7D"/>
                </a:solidFill>
              </a:rPr>
              <a:t>by:</a:t>
            </a:r>
            <a:r>
              <a:rPr lang="en-US" dirty="0">
                <a:solidFill>
                  <a:srgbClr val="057954"/>
                </a:solidFill>
              </a:rPr>
              <a:t> </a:t>
            </a:r>
            <a:endParaRPr dirty="0"/>
          </a:p>
          <a:p>
            <a:pPr marL="50800" lvl="0" indent="0" algn="ctr" rtl="0">
              <a:lnSpc>
                <a:spcPct val="90000"/>
              </a:lnSpc>
              <a:spcBef>
                <a:spcPts val="1000"/>
              </a:spcBef>
              <a:spcAft>
                <a:spcPts val="0"/>
              </a:spcAft>
              <a:buSzPct val="64285"/>
              <a:buNone/>
            </a:pPr>
            <a:r>
              <a:rPr lang="en-US" b="1" dirty="0">
                <a:solidFill>
                  <a:srgbClr val="336EA8"/>
                </a:solidFill>
              </a:rPr>
              <a:t>Amr Ashraf Amin Moussa</a:t>
            </a:r>
            <a:endParaRPr b="1" dirty="0">
              <a:solidFill>
                <a:srgbClr val="336EA8"/>
              </a:solidFill>
            </a:endParaRPr>
          </a:p>
          <a:p>
            <a:pPr marL="0" lvl="0" indent="0" algn="ctr" rtl="0">
              <a:lnSpc>
                <a:spcPct val="90000"/>
              </a:lnSpc>
              <a:spcBef>
                <a:spcPts val="1000"/>
              </a:spcBef>
              <a:spcAft>
                <a:spcPts val="0"/>
              </a:spcAft>
              <a:buSzPct val="64285"/>
              <a:buNone/>
            </a:pPr>
            <a:r>
              <a:rPr lang="en-US" b="1" dirty="0">
                <a:solidFill>
                  <a:srgbClr val="336EA8"/>
                </a:solidFill>
              </a:rPr>
              <a:t>Mostafa Mohamed</a:t>
            </a:r>
            <a:endParaRPr b="1" dirty="0">
              <a:solidFill>
                <a:srgbClr val="336EA8"/>
              </a:solidFill>
            </a:endParaRPr>
          </a:p>
          <a:p>
            <a:pPr marL="50800" lvl="0" indent="0" algn="ctr" rtl="0">
              <a:lnSpc>
                <a:spcPct val="90000"/>
              </a:lnSpc>
              <a:spcBef>
                <a:spcPts val="1000"/>
              </a:spcBef>
              <a:spcAft>
                <a:spcPts val="0"/>
              </a:spcAft>
              <a:buSzPct val="64285"/>
              <a:buNone/>
            </a:pPr>
            <a:r>
              <a:rPr lang="en-US" b="1" dirty="0">
                <a:solidFill>
                  <a:srgbClr val="336EA8"/>
                </a:solidFill>
              </a:rPr>
              <a:t>Fares Mahmoud </a:t>
            </a:r>
            <a:r>
              <a:rPr lang="en-US" b="1" dirty="0" err="1">
                <a:solidFill>
                  <a:srgbClr val="336EA8"/>
                </a:solidFill>
              </a:rPr>
              <a:t>Eltanbouly</a:t>
            </a:r>
            <a:endParaRPr b="1" dirty="0">
              <a:solidFill>
                <a:srgbClr val="336EA8"/>
              </a:solidFill>
            </a:endParaRPr>
          </a:p>
          <a:p>
            <a:pPr marL="50800" lvl="0" indent="0" algn="ctr" rtl="0">
              <a:lnSpc>
                <a:spcPct val="90000"/>
              </a:lnSpc>
              <a:spcBef>
                <a:spcPts val="1000"/>
              </a:spcBef>
              <a:spcAft>
                <a:spcPts val="0"/>
              </a:spcAft>
              <a:buSzPct val="64285"/>
              <a:buNone/>
            </a:pPr>
            <a:r>
              <a:rPr lang="en-US" b="1" dirty="0">
                <a:solidFill>
                  <a:srgbClr val="336EA8"/>
                </a:solidFill>
              </a:rPr>
              <a:t>Radwa Amr</a:t>
            </a:r>
            <a:endParaRPr b="1" dirty="0">
              <a:solidFill>
                <a:srgbClr val="336EA8"/>
              </a:solidFill>
            </a:endParaRPr>
          </a:p>
          <a:p>
            <a:pPr marL="50800" lvl="0" indent="0" algn="ctr" rtl="0">
              <a:lnSpc>
                <a:spcPct val="90000"/>
              </a:lnSpc>
              <a:spcBef>
                <a:spcPts val="1000"/>
              </a:spcBef>
              <a:spcAft>
                <a:spcPts val="0"/>
              </a:spcAft>
              <a:buSzPct val="64285"/>
              <a:buNone/>
            </a:pPr>
            <a:r>
              <a:rPr lang="en-US" b="1" dirty="0" err="1">
                <a:solidFill>
                  <a:srgbClr val="336EA8"/>
                </a:solidFill>
              </a:rPr>
              <a:t>Lourina</a:t>
            </a:r>
            <a:r>
              <a:rPr lang="en-US" b="1" dirty="0">
                <a:solidFill>
                  <a:srgbClr val="336EA8"/>
                </a:solidFill>
              </a:rPr>
              <a:t> Emil</a:t>
            </a:r>
            <a:endParaRPr b="1" dirty="0">
              <a:solidFill>
                <a:srgbClr val="336EA8"/>
              </a:solidFill>
            </a:endParaRPr>
          </a:p>
          <a:p>
            <a:pPr marL="50800" lvl="0" indent="0" algn="ctr" rtl="0">
              <a:spcBef>
                <a:spcPts val="1000"/>
              </a:spcBef>
              <a:spcAft>
                <a:spcPts val="0"/>
              </a:spcAft>
              <a:buClr>
                <a:schemeClr val="dk1"/>
              </a:buClr>
              <a:buSzPct val="64285"/>
              <a:buFont typeface="Arial"/>
              <a:buNone/>
            </a:pPr>
            <a:r>
              <a:rPr lang="en-US" b="1" dirty="0">
                <a:solidFill>
                  <a:srgbClr val="336EA8"/>
                </a:solidFill>
              </a:rPr>
              <a:t>Moustafa Hesham</a:t>
            </a:r>
            <a:endParaRPr b="1" dirty="0">
              <a:solidFill>
                <a:srgbClr val="336EA8"/>
              </a:solidFill>
            </a:endParaRPr>
          </a:p>
          <a:p>
            <a:pPr marL="50800" lvl="0" indent="0" algn="ctr" rtl="0">
              <a:lnSpc>
                <a:spcPct val="90000"/>
              </a:lnSpc>
              <a:spcBef>
                <a:spcPts val="1000"/>
              </a:spcBef>
              <a:spcAft>
                <a:spcPts val="0"/>
              </a:spcAft>
              <a:buSzPct val="64285"/>
              <a:buNone/>
            </a:pPr>
            <a:endParaRPr dirty="0">
              <a:solidFill>
                <a:srgbClr val="0FAB7D"/>
              </a:solidFill>
            </a:endParaRPr>
          </a:p>
          <a:p>
            <a:pPr marL="50800" lvl="0" indent="0" algn="ctr" rtl="0">
              <a:lnSpc>
                <a:spcPct val="90000"/>
              </a:lnSpc>
              <a:spcBef>
                <a:spcPts val="1000"/>
              </a:spcBef>
              <a:spcAft>
                <a:spcPts val="0"/>
              </a:spcAft>
              <a:buSzPct val="64285"/>
              <a:buNone/>
            </a:pPr>
            <a:endParaRPr dirty="0">
              <a:solidFill>
                <a:srgbClr val="0FAB7D"/>
              </a:solidFill>
            </a:endParaRPr>
          </a:p>
          <a:p>
            <a:pPr marL="228600" marR="0" lvl="0" indent="-50800" algn="l" rtl="0">
              <a:lnSpc>
                <a:spcPct val="90000"/>
              </a:lnSpc>
              <a:spcBef>
                <a:spcPts val="0"/>
              </a:spcBef>
              <a:spcAft>
                <a:spcPts val="0"/>
              </a:spcAft>
              <a:buClr>
                <a:srgbClr val="000000"/>
              </a:buClr>
              <a:buSzPct val="80000"/>
              <a:buFont typeface="Arial"/>
              <a:buNone/>
            </a:pPr>
            <a:r>
              <a:rPr lang="en-US" sz="3500" b="1" dirty="0">
                <a:solidFill>
                  <a:srgbClr val="0FAB7D"/>
                </a:solidFill>
              </a:rPr>
              <a:t>Date: 12/2025</a:t>
            </a:r>
            <a:endParaRPr sz="3500" b="1" dirty="0">
              <a:solidFill>
                <a:srgbClr val="0FAB7D"/>
              </a:solidFill>
            </a:endParaRPr>
          </a:p>
        </p:txBody>
      </p:sp>
      <p:sp>
        <p:nvSpPr>
          <p:cNvPr id="106" name="Google Shape;106;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solidFill>
                  <a:schemeClr val="lt1"/>
                </a:solidFill>
                <a:latin typeface="Arial"/>
                <a:ea typeface="Arial"/>
                <a:cs typeface="Arial"/>
                <a:sym typeface="Arial"/>
              </a:rPr>
              <a:t>12/2025</a:t>
            </a:r>
            <a:endParaRPr>
              <a:solidFill>
                <a:schemeClr val="lt1"/>
              </a:solidFill>
            </a:endParaRPr>
          </a:p>
        </p:txBody>
      </p:sp>
      <p:sp>
        <p:nvSpPr>
          <p:cNvPr id="107" name="Google Shape;107;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a:t>
            </a:fld>
            <a:endParaRPr/>
          </a:p>
        </p:txBody>
      </p:sp>
      <p:pic>
        <p:nvPicPr>
          <p:cNvPr id="2" name="Google Shape;110;p1">
            <a:extLst>
              <a:ext uri="{FF2B5EF4-FFF2-40B4-BE49-F238E27FC236}">
                <a16:creationId xmlns:a16="http://schemas.microsoft.com/office/drawing/2014/main" id="{ADDF3982-4D19-C5AD-680B-8E398146D0E0}"/>
              </a:ext>
            </a:extLst>
          </p:cNvPr>
          <p:cNvPicPr preferRelativeResize="0"/>
          <p:nvPr/>
        </p:nvPicPr>
        <p:blipFill>
          <a:blip r:embed="rId3"/>
          <a:srcRect/>
          <a:stretch/>
        </p:blipFill>
        <p:spPr>
          <a:xfrm>
            <a:off x="9052823" y="6356350"/>
            <a:ext cx="1362250" cy="365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3C4DF18-4242-5CB9-BDC7-785CD12552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pic>
        <p:nvPicPr>
          <p:cNvPr id="2" name="Img 3184">
            <a:hlinkClick r:id="" action="ppaction://media"/>
            <a:extLst>
              <a:ext uri="{FF2B5EF4-FFF2-40B4-BE49-F238E27FC236}">
                <a16:creationId xmlns:a16="http://schemas.microsoft.com/office/drawing/2014/main" id="{46E67D6C-D92C-50CA-5A84-52DB8AE82D1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016610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85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r>
              <a:rPr lang="en-US" dirty="0"/>
              <a:t>10</a:t>
            </a:r>
            <a:endParaRPr dirty="0"/>
          </a:p>
        </p:txBody>
      </p:sp>
      <p:sp>
        <p:nvSpPr>
          <p:cNvPr id="177" name="Google Shape;177;p22"/>
          <p:cNvSpPr txBox="1"/>
          <p:nvPr/>
        </p:nvSpPr>
        <p:spPr>
          <a:xfrm>
            <a:off x="1812900" y="286250"/>
            <a:ext cx="7860000" cy="819300"/>
          </a:xfrm>
          <a:prstGeom prst="rect">
            <a:avLst/>
          </a:prstGeom>
          <a:noFill/>
          <a:ln>
            <a:noFill/>
          </a:ln>
        </p:spPr>
        <p:txBody>
          <a:bodyPr spcFirstLastPara="1" wrap="square" lIns="91425" tIns="91425" rIns="91425" bIns="91425" anchor="t" anchorCtr="0">
            <a:spAutoFit/>
          </a:bodyPr>
          <a:lstStyle/>
          <a:p>
            <a:pPr marL="177800" lvl="0" indent="0" algn="ctr" rtl="0">
              <a:lnSpc>
                <a:spcPct val="90000"/>
              </a:lnSpc>
              <a:spcBef>
                <a:spcPts val="0"/>
              </a:spcBef>
              <a:spcAft>
                <a:spcPts val="0"/>
              </a:spcAft>
              <a:buNone/>
            </a:pPr>
            <a:r>
              <a:rPr lang="en-US" sz="4580" b="1">
                <a:solidFill>
                  <a:srgbClr val="0FAB7D"/>
                </a:solidFill>
                <a:latin typeface="Calibri"/>
                <a:ea typeface="Calibri"/>
                <a:cs typeface="Calibri"/>
                <a:sym typeface="Calibri"/>
              </a:rPr>
              <a:t>Deliverables</a:t>
            </a:r>
            <a:endParaRPr sz="2500" b="1">
              <a:solidFill>
                <a:srgbClr val="0FAB7D"/>
              </a:solidFill>
              <a:latin typeface="Calibri"/>
              <a:ea typeface="Calibri"/>
              <a:cs typeface="Calibri"/>
              <a:sym typeface="Calibri"/>
            </a:endParaRPr>
          </a:p>
        </p:txBody>
      </p:sp>
      <p:sp>
        <p:nvSpPr>
          <p:cNvPr id="178" name="Google Shape;178;p22"/>
          <p:cNvSpPr txBox="1"/>
          <p:nvPr/>
        </p:nvSpPr>
        <p:spPr>
          <a:xfrm>
            <a:off x="283975" y="1578050"/>
            <a:ext cx="11728868" cy="4791025"/>
          </a:xfrm>
          <a:prstGeom prst="rect">
            <a:avLst/>
          </a:prstGeom>
          <a:noFill/>
          <a:ln>
            <a:noFill/>
          </a:ln>
        </p:spPr>
        <p:txBody>
          <a:bodyPr spcFirstLastPara="1" wrap="square" lIns="91425" tIns="91425" rIns="91425" bIns="91425" anchor="t" anchorCtr="0">
            <a:spAutoFit/>
          </a:bodyPr>
          <a:lstStyle/>
          <a:p>
            <a:pPr marL="914400" lvl="0" indent="-298450" algn="l" rtl="0">
              <a:lnSpc>
                <a:spcPct val="90000"/>
              </a:lnSpc>
              <a:spcBef>
                <a:spcPts val="1000"/>
              </a:spcBef>
              <a:spcAft>
                <a:spcPts val="0"/>
              </a:spcAft>
              <a:buClr>
                <a:srgbClr val="202124"/>
              </a:buClr>
              <a:buSzPts val="1100"/>
              <a:buChar char="●"/>
            </a:pPr>
            <a:r>
              <a:rPr lang="en-US" sz="2400" b="1" dirty="0">
                <a:solidFill>
                  <a:srgbClr val="1869A6"/>
                </a:solidFill>
                <a:latin typeface="Calibri"/>
                <a:ea typeface="Calibri"/>
                <a:cs typeface="Calibri"/>
                <a:sym typeface="Calibri"/>
              </a:rPr>
              <a:t>Reports &amp; Documentation to be Provided :</a:t>
            </a:r>
            <a:endParaRPr sz="2400" b="1" dirty="0">
              <a:solidFill>
                <a:srgbClr val="1869A6"/>
              </a:solidFill>
              <a:latin typeface="Calibri"/>
              <a:ea typeface="Calibri"/>
              <a:cs typeface="Calibri"/>
              <a:sym typeface="Calibri"/>
            </a:endParaRPr>
          </a:p>
          <a:p>
            <a:pPr marL="914400" lvl="0" indent="0" algn="l" rtl="0">
              <a:lnSpc>
                <a:spcPct val="90000"/>
              </a:lnSpc>
              <a:spcBef>
                <a:spcPts val="1000"/>
              </a:spcBef>
              <a:spcAft>
                <a:spcPts val="0"/>
              </a:spcAft>
              <a:buNone/>
            </a:pPr>
            <a:r>
              <a:rPr lang="en-US" sz="2400" b="1" dirty="0">
                <a:solidFill>
                  <a:srgbClr val="1869A6"/>
                </a:solidFill>
                <a:latin typeface="Calibri"/>
                <a:ea typeface="Calibri"/>
                <a:cs typeface="Calibri"/>
                <a:sym typeface="Calibri"/>
              </a:rPr>
              <a:t>[Data Exploration Report - Dataset Cleaning &amp; Analysis </a:t>
            </a:r>
            <a:endParaRPr sz="2400" b="1" dirty="0">
              <a:solidFill>
                <a:srgbClr val="1869A6"/>
              </a:solidFill>
              <a:latin typeface="Calibri"/>
              <a:ea typeface="Calibri"/>
              <a:cs typeface="Calibri"/>
              <a:sym typeface="Calibri"/>
            </a:endParaRPr>
          </a:p>
          <a:p>
            <a:pPr marL="914400" lvl="0" indent="0" algn="l" rtl="0">
              <a:lnSpc>
                <a:spcPct val="90000"/>
              </a:lnSpc>
              <a:spcBef>
                <a:spcPts val="1000"/>
              </a:spcBef>
              <a:spcAft>
                <a:spcPts val="0"/>
              </a:spcAft>
              <a:buNone/>
            </a:pPr>
            <a:r>
              <a:rPr lang="en-US" sz="2400" b="1" dirty="0">
                <a:solidFill>
                  <a:srgbClr val="1869A6"/>
                </a:solidFill>
                <a:latin typeface="Calibri"/>
                <a:ea typeface="Calibri"/>
                <a:cs typeface="Calibri"/>
                <a:sym typeface="Calibri"/>
              </a:rPr>
              <a:t>Forecasting Model Performance - </a:t>
            </a:r>
            <a:r>
              <a:rPr lang="en-US" sz="2400" b="1" dirty="0" err="1">
                <a:solidFill>
                  <a:srgbClr val="1869A6"/>
                </a:solidFill>
                <a:latin typeface="Calibri"/>
                <a:ea typeface="Calibri"/>
                <a:cs typeface="Calibri"/>
                <a:sym typeface="Calibri"/>
              </a:rPr>
              <a:t>MLOps</a:t>
            </a:r>
            <a:r>
              <a:rPr lang="en-US" sz="2400" b="1" dirty="0">
                <a:solidFill>
                  <a:srgbClr val="1869A6"/>
                </a:solidFill>
                <a:latin typeface="Calibri"/>
                <a:ea typeface="Calibri"/>
                <a:cs typeface="Calibri"/>
                <a:sym typeface="Calibri"/>
              </a:rPr>
              <a:t> Report - Monitoring Setup-Final Report -Final Presentation]</a:t>
            </a:r>
            <a:endParaRPr sz="2400" b="1" dirty="0">
              <a:solidFill>
                <a:srgbClr val="1869A6"/>
              </a:solidFill>
              <a:latin typeface="Calibri"/>
              <a:ea typeface="Calibri"/>
              <a:cs typeface="Calibri"/>
              <a:sym typeface="Calibri"/>
            </a:endParaRPr>
          </a:p>
          <a:p>
            <a:pPr marL="914400" lvl="0" indent="-298450" algn="l" rtl="0">
              <a:lnSpc>
                <a:spcPct val="90000"/>
              </a:lnSpc>
              <a:spcBef>
                <a:spcPts val="1000"/>
              </a:spcBef>
              <a:spcAft>
                <a:spcPts val="0"/>
              </a:spcAft>
              <a:buClr>
                <a:srgbClr val="202124"/>
              </a:buClr>
              <a:buSzPts val="1100"/>
              <a:buChar char="●"/>
            </a:pPr>
            <a:r>
              <a:rPr lang="en-US" sz="2400" b="1" dirty="0">
                <a:solidFill>
                  <a:srgbClr val="1869A6"/>
                </a:solidFill>
                <a:latin typeface="Calibri"/>
                <a:ea typeface="Calibri"/>
                <a:cs typeface="Calibri"/>
                <a:sym typeface="Calibri"/>
              </a:rPr>
              <a:t>Timelines: 1- Collecting &amp; Preprocessing (2 weeks)</a:t>
            </a:r>
            <a:endParaRPr sz="2400" b="1" dirty="0">
              <a:solidFill>
                <a:srgbClr val="1869A6"/>
              </a:solidFill>
              <a:latin typeface="Calibri"/>
              <a:ea typeface="Calibri"/>
              <a:cs typeface="Calibri"/>
              <a:sym typeface="Calibri"/>
            </a:endParaRPr>
          </a:p>
          <a:p>
            <a:pPr marL="0" lvl="0" indent="0" algn="l" rtl="0">
              <a:lnSpc>
                <a:spcPct val="90000"/>
              </a:lnSpc>
              <a:spcBef>
                <a:spcPts val="1000"/>
              </a:spcBef>
              <a:spcAft>
                <a:spcPts val="0"/>
              </a:spcAft>
              <a:buNone/>
            </a:pPr>
            <a:r>
              <a:rPr lang="en-US" sz="2400" b="1" dirty="0">
                <a:solidFill>
                  <a:srgbClr val="1869A6"/>
                </a:solidFill>
                <a:latin typeface="Calibri"/>
                <a:ea typeface="Calibri"/>
                <a:cs typeface="Calibri"/>
                <a:sym typeface="Calibri"/>
              </a:rPr>
              <a:t>		       2- EDA &amp; Dashboard (1 week)</a:t>
            </a:r>
            <a:endParaRPr sz="2400" b="1" dirty="0">
              <a:solidFill>
                <a:srgbClr val="1869A6"/>
              </a:solidFill>
              <a:latin typeface="Calibri"/>
              <a:ea typeface="Calibri"/>
              <a:cs typeface="Calibri"/>
              <a:sym typeface="Calibri"/>
            </a:endParaRPr>
          </a:p>
          <a:p>
            <a:pPr marL="0" lvl="0" indent="0" algn="l" rtl="0">
              <a:lnSpc>
                <a:spcPct val="90000"/>
              </a:lnSpc>
              <a:spcBef>
                <a:spcPts val="1000"/>
              </a:spcBef>
              <a:spcAft>
                <a:spcPts val="0"/>
              </a:spcAft>
              <a:buNone/>
            </a:pPr>
            <a:r>
              <a:rPr lang="en-US" sz="2400" b="1" dirty="0">
                <a:solidFill>
                  <a:srgbClr val="1869A6"/>
                </a:solidFill>
                <a:latin typeface="Calibri"/>
                <a:ea typeface="Calibri"/>
                <a:cs typeface="Calibri"/>
                <a:sym typeface="Calibri"/>
              </a:rPr>
              <a:t>                   	       3- Building Models ( 2 weeks)</a:t>
            </a:r>
            <a:endParaRPr sz="2400" b="1" dirty="0">
              <a:solidFill>
                <a:srgbClr val="1869A6"/>
              </a:solidFill>
              <a:latin typeface="Calibri"/>
              <a:ea typeface="Calibri"/>
              <a:cs typeface="Calibri"/>
              <a:sym typeface="Calibri"/>
            </a:endParaRPr>
          </a:p>
          <a:p>
            <a:pPr marL="1371600" lvl="0" indent="457200" algn="l" rtl="0">
              <a:lnSpc>
                <a:spcPct val="90000"/>
              </a:lnSpc>
              <a:spcBef>
                <a:spcPts val="1000"/>
              </a:spcBef>
              <a:spcAft>
                <a:spcPts val="0"/>
              </a:spcAft>
              <a:buNone/>
            </a:pPr>
            <a:r>
              <a:rPr lang="en-US" sz="2400" b="1" dirty="0">
                <a:solidFill>
                  <a:srgbClr val="1869A6"/>
                </a:solidFill>
                <a:latin typeface="Calibri"/>
                <a:ea typeface="Calibri"/>
                <a:cs typeface="Calibri"/>
                <a:sym typeface="Calibri"/>
              </a:rPr>
              <a:t>       4- </a:t>
            </a:r>
            <a:r>
              <a:rPr lang="en-US" sz="2400" b="1" dirty="0" err="1">
                <a:solidFill>
                  <a:srgbClr val="1869A6"/>
                </a:solidFill>
                <a:latin typeface="Calibri"/>
                <a:ea typeface="Calibri"/>
                <a:cs typeface="Calibri"/>
                <a:sym typeface="Calibri"/>
              </a:rPr>
              <a:t>MLOps</a:t>
            </a:r>
            <a:r>
              <a:rPr lang="en-US" sz="2400" b="1" dirty="0">
                <a:solidFill>
                  <a:srgbClr val="1869A6"/>
                </a:solidFill>
                <a:latin typeface="Calibri"/>
                <a:ea typeface="Calibri"/>
                <a:cs typeface="Calibri"/>
                <a:sym typeface="Calibri"/>
              </a:rPr>
              <a:t>, Deployment, and Monitoring (2 weeks)</a:t>
            </a:r>
            <a:endParaRPr sz="2400" b="1" dirty="0">
              <a:solidFill>
                <a:srgbClr val="1869A6"/>
              </a:solidFill>
              <a:latin typeface="Calibri"/>
              <a:ea typeface="Calibri"/>
              <a:cs typeface="Calibri"/>
              <a:sym typeface="Calibri"/>
            </a:endParaRPr>
          </a:p>
          <a:p>
            <a:pPr marL="1371600" lvl="0" indent="457200" algn="l" rtl="0">
              <a:lnSpc>
                <a:spcPct val="90000"/>
              </a:lnSpc>
              <a:spcBef>
                <a:spcPts val="1000"/>
              </a:spcBef>
              <a:spcAft>
                <a:spcPts val="0"/>
              </a:spcAft>
              <a:buNone/>
            </a:pPr>
            <a:r>
              <a:rPr lang="en-US" sz="2400" b="1" dirty="0">
                <a:solidFill>
                  <a:srgbClr val="1869A6"/>
                </a:solidFill>
                <a:latin typeface="Calibri"/>
                <a:ea typeface="Calibri"/>
                <a:cs typeface="Calibri"/>
                <a:sym typeface="Calibri"/>
              </a:rPr>
              <a:t>       5- Final Documentation and Presentation ( 1 week)</a:t>
            </a:r>
            <a:endParaRPr sz="2400" b="1" dirty="0">
              <a:solidFill>
                <a:srgbClr val="1869A6"/>
              </a:solidFill>
              <a:latin typeface="Calibri"/>
              <a:ea typeface="Calibri"/>
              <a:cs typeface="Calibri"/>
              <a:sym typeface="Calibri"/>
            </a:endParaRPr>
          </a:p>
          <a:p>
            <a:pPr marL="914400" lvl="0" indent="-298450" algn="l" rtl="0">
              <a:lnSpc>
                <a:spcPct val="90000"/>
              </a:lnSpc>
              <a:spcBef>
                <a:spcPts val="1000"/>
              </a:spcBef>
              <a:spcAft>
                <a:spcPts val="0"/>
              </a:spcAft>
              <a:buClr>
                <a:srgbClr val="202124"/>
              </a:buClr>
              <a:buSzPts val="1100"/>
              <a:buChar char="●"/>
            </a:pPr>
            <a:r>
              <a:rPr lang="en-US" sz="2400" b="1" dirty="0">
                <a:solidFill>
                  <a:srgbClr val="1869A6"/>
                </a:solidFill>
                <a:latin typeface="Calibri"/>
                <a:ea typeface="Calibri"/>
                <a:cs typeface="Calibri"/>
                <a:sym typeface="Calibri"/>
              </a:rPr>
              <a:t>GitHub Repo: </a:t>
            </a:r>
            <a:r>
              <a:rPr lang="en-US" sz="2000" b="1" i="1" u="sng" dirty="0">
                <a:solidFill>
                  <a:schemeClr val="hlink"/>
                </a:solidFill>
                <a:hlinkClick r:id="rId3"/>
              </a:rPr>
              <a:t>https://github.com/Amr2272/Final-Project</a:t>
            </a:r>
            <a:endParaRPr sz="2000" b="1" i="1" dirty="0">
              <a:solidFill>
                <a:srgbClr val="202124"/>
              </a:solidFill>
              <a:highlight>
                <a:srgbClr val="FFFFFF"/>
              </a:highlight>
            </a:endParaRPr>
          </a:p>
        </p:txBody>
      </p:sp>
      <p:sp>
        <p:nvSpPr>
          <p:cNvPr id="179" name="Google Shape;179;p22"/>
          <p:cNvSpPr txBox="1"/>
          <p:nvPr/>
        </p:nvSpPr>
        <p:spPr>
          <a:xfrm>
            <a:off x="1261650" y="6379450"/>
            <a:ext cx="1851000" cy="32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800">
                <a:solidFill>
                  <a:schemeClr val="lt1"/>
                </a:solidFill>
                <a:latin typeface="Calibri"/>
                <a:ea typeface="Calibri"/>
                <a:cs typeface="Calibri"/>
                <a:sym typeface="Calibri"/>
              </a:rPr>
              <a:t>12/2025</a:t>
            </a:r>
            <a:endParaRPr sz="1800">
              <a:solidFill>
                <a:schemeClr val="lt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pic>
        <p:nvPicPr>
          <p:cNvPr id="2" name="Google Shape;110;p1">
            <a:extLst>
              <a:ext uri="{FF2B5EF4-FFF2-40B4-BE49-F238E27FC236}">
                <a16:creationId xmlns:a16="http://schemas.microsoft.com/office/drawing/2014/main" id="{3B4D6DB4-71D7-4EF1-0D21-C08E75AE1A55}"/>
              </a:ext>
            </a:extLst>
          </p:cNvPr>
          <p:cNvPicPr preferRelativeResize="0"/>
          <p:nvPr/>
        </p:nvPicPr>
        <p:blipFill>
          <a:blip r:embed="rId4"/>
          <a:srcRect/>
          <a:stretch/>
        </p:blipFill>
        <p:spPr>
          <a:xfrm>
            <a:off x="9301075" y="6379450"/>
            <a:ext cx="1362250" cy="365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3"/>
          <p:cNvSpPr txBox="1">
            <a:spLocks noGrp="1"/>
          </p:cNvSpPr>
          <p:nvPr>
            <p:ph type="sldNum" idx="12"/>
          </p:nvPr>
        </p:nvSpPr>
        <p:spPr>
          <a:xfrm>
            <a:off x="8610600" y="636333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r>
              <a:rPr lang="en-US" dirty="0"/>
              <a:t>11</a:t>
            </a:r>
            <a:endParaRPr dirty="0"/>
          </a:p>
        </p:txBody>
      </p:sp>
      <p:sp>
        <p:nvSpPr>
          <p:cNvPr id="185" name="Google Shape;185;p23"/>
          <p:cNvSpPr txBox="1"/>
          <p:nvPr/>
        </p:nvSpPr>
        <p:spPr>
          <a:xfrm>
            <a:off x="1812900" y="286250"/>
            <a:ext cx="7860000" cy="819300"/>
          </a:xfrm>
          <a:prstGeom prst="rect">
            <a:avLst/>
          </a:prstGeom>
          <a:noFill/>
          <a:ln>
            <a:noFill/>
          </a:ln>
        </p:spPr>
        <p:txBody>
          <a:bodyPr spcFirstLastPara="1" wrap="square" lIns="91425" tIns="91425" rIns="91425" bIns="91425" anchor="t" anchorCtr="0">
            <a:spAutoFit/>
          </a:bodyPr>
          <a:lstStyle/>
          <a:p>
            <a:pPr marL="177800" lvl="0" indent="0" algn="ctr" rtl="0">
              <a:lnSpc>
                <a:spcPct val="90000"/>
              </a:lnSpc>
              <a:spcBef>
                <a:spcPts val="0"/>
              </a:spcBef>
              <a:spcAft>
                <a:spcPts val="0"/>
              </a:spcAft>
              <a:buNone/>
            </a:pPr>
            <a:r>
              <a:rPr lang="en-US" sz="4580" b="1">
                <a:solidFill>
                  <a:srgbClr val="0FAB7D"/>
                </a:solidFill>
                <a:latin typeface="Calibri"/>
                <a:ea typeface="Calibri"/>
                <a:cs typeface="Calibri"/>
                <a:sym typeface="Calibri"/>
              </a:rPr>
              <a:t>Project Team &amp; Roles</a:t>
            </a:r>
            <a:endParaRPr sz="2500" b="1">
              <a:solidFill>
                <a:srgbClr val="0FAB7D"/>
              </a:solidFill>
              <a:latin typeface="Calibri"/>
              <a:ea typeface="Calibri"/>
              <a:cs typeface="Calibri"/>
              <a:sym typeface="Calibri"/>
            </a:endParaRPr>
          </a:p>
        </p:txBody>
      </p:sp>
      <p:sp>
        <p:nvSpPr>
          <p:cNvPr id="186" name="Google Shape;186;p23"/>
          <p:cNvSpPr txBox="1"/>
          <p:nvPr/>
        </p:nvSpPr>
        <p:spPr>
          <a:xfrm>
            <a:off x="359925" y="1680900"/>
            <a:ext cx="11900700" cy="452070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1000"/>
              </a:spcBef>
              <a:spcAft>
                <a:spcPts val="0"/>
              </a:spcAft>
              <a:buClr>
                <a:srgbClr val="1869A6"/>
              </a:buClr>
              <a:buSzPts val="2400"/>
              <a:buFont typeface="Calibri"/>
              <a:buChar char="●"/>
            </a:pPr>
            <a:r>
              <a:rPr lang="en-US" sz="2400" b="1" dirty="0">
                <a:solidFill>
                  <a:srgbClr val="1869A6"/>
                </a:solidFill>
                <a:latin typeface="Calibri"/>
                <a:ea typeface="Calibri"/>
                <a:cs typeface="Calibri"/>
                <a:sym typeface="Calibri"/>
              </a:rPr>
              <a:t>Core Team Members : Data Scientist</a:t>
            </a:r>
            <a:endParaRPr sz="2400" b="1" dirty="0">
              <a:solidFill>
                <a:srgbClr val="1869A6"/>
              </a:solidFill>
              <a:latin typeface="Calibri"/>
              <a:ea typeface="Calibri"/>
              <a:cs typeface="Calibri"/>
              <a:sym typeface="Calibri"/>
            </a:endParaRPr>
          </a:p>
          <a:p>
            <a:pPr marL="457200" lvl="0" indent="0" algn="l" rtl="0">
              <a:lnSpc>
                <a:spcPct val="100000"/>
              </a:lnSpc>
              <a:spcBef>
                <a:spcPts val="1000"/>
              </a:spcBef>
              <a:spcAft>
                <a:spcPts val="0"/>
              </a:spcAft>
              <a:buNone/>
            </a:pPr>
            <a:endParaRPr sz="2400" b="1" dirty="0">
              <a:solidFill>
                <a:srgbClr val="1869A6"/>
              </a:solidFill>
              <a:latin typeface="Calibri"/>
              <a:ea typeface="Calibri"/>
              <a:cs typeface="Calibri"/>
              <a:sym typeface="Calibri"/>
            </a:endParaRPr>
          </a:p>
          <a:p>
            <a:pPr marL="457200" lvl="0" indent="-381000" algn="l" rtl="0">
              <a:lnSpc>
                <a:spcPct val="90000"/>
              </a:lnSpc>
              <a:spcBef>
                <a:spcPts val="1000"/>
              </a:spcBef>
              <a:spcAft>
                <a:spcPts val="0"/>
              </a:spcAft>
              <a:buClr>
                <a:srgbClr val="1869A6"/>
              </a:buClr>
              <a:buSzPts val="2400"/>
              <a:buFont typeface="Calibri"/>
              <a:buChar char="●"/>
            </a:pPr>
            <a:r>
              <a:rPr lang="en-US" sz="2400" b="1" dirty="0">
                <a:solidFill>
                  <a:srgbClr val="1869A6"/>
                </a:solidFill>
                <a:latin typeface="Calibri"/>
                <a:ea typeface="Calibri"/>
                <a:cs typeface="Calibri"/>
                <a:sym typeface="Calibri"/>
              </a:rPr>
              <a:t>Roles: 1- Amr Ashraf : </a:t>
            </a:r>
            <a:r>
              <a:rPr lang="en-US" sz="2400" b="1" dirty="0" err="1">
                <a:solidFill>
                  <a:srgbClr val="1869A6"/>
                </a:solidFill>
                <a:latin typeface="Calibri"/>
                <a:ea typeface="Calibri"/>
                <a:cs typeface="Calibri"/>
                <a:sym typeface="Calibri"/>
              </a:rPr>
              <a:t>Sarimax</a:t>
            </a:r>
            <a:r>
              <a:rPr lang="en-US" sz="2400" b="1" dirty="0">
                <a:solidFill>
                  <a:srgbClr val="1869A6"/>
                </a:solidFill>
                <a:latin typeface="Calibri"/>
                <a:ea typeface="Calibri"/>
                <a:cs typeface="Calibri"/>
                <a:sym typeface="Calibri"/>
              </a:rPr>
              <a:t> + Preprocessing +Live Demo </a:t>
            </a:r>
            <a:endParaRPr sz="2400" b="1" dirty="0">
              <a:solidFill>
                <a:srgbClr val="1869A6"/>
              </a:solidFill>
              <a:latin typeface="Calibri"/>
              <a:ea typeface="Calibri"/>
              <a:cs typeface="Calibri"/>
              <a:sym typeface="Calibri"/>
            </a:endParaRPr>
          </a:p>
          <a:p>
            <a:pPr marL="0" lvl="0" indent="0" algn="l" rtl="0">
              <a:lnSpc>
                <a:spcPct val="90000"/>
              </a:lnSpc>
              <a:spcBef>
                <a:spcPts val="1000"/>
              </a:spcBef>
              <a:spcAft>
                <a:spcPts val="0"/>
              </a:spcAft>
              <a:buNone/>
            </a:pPr>
            <a:r>
              <a:rPr lang="en-US" sz="2400" b="1" dirty="0">
                <a:solidFill>
                  <a:srgbClr val="1869A6"/>
                </a:solidFill>
                <a:latin typeface="Calibri"/>
                <a:ea typeface="Calibri"/>
                <a:cs typeface="Calibri"/>
                <a:sym typeface="Calibri"/>
              </a:rPr>
              <a:t>		      2- Mostafa Mohammed: Prophet +EDA +Monitoring + </a:t>
            </a:r>
            <a:r>
              <a:rPr lang="en-US" sz="2400" b="1" dirty="0" err="1">
                <a:solidFill>
                  <a:srgbClr val="1869A6"/>
                </a:solidFill>
                <a:latin typeface="Calibri"/>
                <a:ea typeface="Calibri"/>
                <a:cs typeface="Calibri"/>
                <a:sym typeface="Calibri"/>
              </a:rPr>
              <a:t>MLflow</a:t>
            </a:r>
            <a:r>
              <a:rPr lang="en-US" sz="2400" b="1" dirty="0">
                <a:solidFill>
                  <a:srgbClr val="1869A6"/>
                </a:solidFill>
                <a:latin typeface="Calibri"/>
                <a:ea typeface="Calibri"/>
                <a:cs typeface="Calibri"/>
                <a:sym typeface="Calibri"/>
              </a:rPr>
              <a:t> +Alert</a:t>
            </a:r>
            <a:endParaRPr sz="2400" b="1" dirty="0">
              <a:solidFill>
                <a:srgbClr val="1869A6"/>
              </a:solidFill>
              <a:latin typeface="Calibri"/>
              <a:ea typeface="Calibri"/>
              <a:cs typeface="Calibri"/>
              <a:sym typeface="Calibri"/>
            </a:endParaRPr>
          </a:p>
          <a:p>
            <a:pPr marL="0" lvl="0" indent="0" algn="l" rtl="0">
              <a:lnSpc>
                <a:spcPct val="90000"/>
              </a:lnSpc>
              <a:spcBef>
                <a:spcPts val="1000"/>
              </a:spcBef>
              <a:spcAft>
                <a:spcPts val="0"/>
              </a:spcAft>
              <a:buNone/>
            </a:pPr>
            <a:r>
              <a:rPr lang="en-US" sz="2400" b="1" dirty="0">
                <a:solidFill>
                  <a:srgbClr val="1869A6"/>
                </a:solidFill>
                <a:latin typeface="Calibri"/>
                <a:ea typeface="Calibri"/>
                <a:cs typeface="Calibri"/>
                <a:sym typeface="Calibri"/>
              </a:rPr>
              <a:t>			3-Radwa Amr: Preprocessing + Arima + DVC</a:t>
            </a:r>
            <a:endParaRPr sz="2400" b="1" dirty="0">
              <a:solidFill>
                <a:srgbClr val="1869A6"/>
              </a:solidFill>
              <a:latin typeface="Calibri"/>
              <a:ea typeface="Calibri"/>
              <a:cs typeface="Calibri"/>
              <a:sym typeface="Calibri"/>
            </a:endParaRPr>
          </a:p>
          <a:p>
            <a:pPr marL="0" lvl="0" indent="0" algn="l" rtl="0">
              <a:lnSpc>
                <a:spcPct val="90000"/>
              </a:lnSpc>
              <a:spcBef>
                <a:spcPts val="1000"/>
              </a:spcBef>
              <a:spcAft>
                <a:spcPts val="0"/>
              </a:spcAft>
              <a:buNone/>
            </a:pPr>
            <a:r>
              <a:rPr lang="en-US" sz="2400" b="1" dirty="0">
                <a:solidFill>
                  <a:srgbClr val="1869A6"/>
                </a:solidFill>
                <a:latin typeface="Calibri"/>
                <a:ea typeface="Calibri"/>
                <a:cs typeface="Calibri"/>
                <a:sym typeface="Calibri"/>
              </a:rPr>
              <a:t>			4-Fares Mahmoud: EDA +Reports +Final presentation</a:t>
            </a:r>
            <a:endParaRPr sz="2400" b="1" dirty="0">
              <a:solidFill>
                <a:srgbClr val="1869A6"/>
              </a:solidFill>
              <a:latin typeface="Calibri"/>
              <a:ea typeface="Calibri"/>
              <a:cs typeface="Calibri"/>
              <a:sym typeface="Calibri"/>
            </a:endParaRPr>
          </a:p>
          <a:p>
            <a:pPr marL="0" lvl="0" indent="0" algn="l" rtl="0">
              <a:lnSpc>
                <a:spcPct val="90000"/>
              </a:lnSpc>
              <a:spcBef>
                <a:spcPts val="1000"/>
              </a:spcBef>
              <a:spcAft>
                <a:spcPts val="0"/>
              </a:spcAft>
              <a:buNone/>
            </a:pPr>
            <a:r>
              <a:rPr lang="en-US" sz="2400" b="1" dirty="0">
                <a:solidFill>
                  <a:srgbClr val="1869A6"/>
                </a:solidFill>
                <a:latin typeface="Calibri"/>
                <a:ea typeface="Calibri"/>
                <a:cs typeface="Calibri"/>
                <a:sym typeface="Calibri"/>
              </a:rPr>
              <a:t>			5- </a:t>
            </a:r>
            <a:r>
              <a:rPr lang="en-US" sz="2400" b="1" dirty="0" err="1">
                <a:solidFill>
                  <a:srgbClr val="1869A6"/>
                </a:solidFill>
                <a:latin typeface="Calibri"/>
                <a:ea typeface="Calibri"/>
                <a:cs typeface="Calibri"/>
                <a:sym typeface="Calibri"/>
              </a:rPr>
              <a:t>Lourina</a:t>
            </a:r>
            <a:r>
              <a:rPr lang="en-US" sz="2400" b="1" dirty="0">
                <a:solidFill>
                  <a:srgbClr val="1869A6"/>
                </a:solidFill>
                <a:latin typeface="Calibri"/>
                <a:ea typeface="Calibri"/>
                <a:cs typeface="Calibri"/>
                <a:sym typeface="Calibri"/>
              </a:rPr>
              <a:t> Emil: </a:t>
            </a:r>
            <a:r>
              <a:rPr lang="en-US" sz="2400" b="1" dirty="0" err="1">
                <a:solidFill>
                  <a:srgbClr val="1869A6"/>
                </a:solidFill>
                <a:latin typeface="Calibri"/>
                <a:ea typeface="Calibri"/>
                <a:cs typeface="Calibri"/>
                <a:sym typeface="Calibri"/>
              </a:rPr>
              <a:t>Plotly</a:t>
            </a:r>
            <a:r>
              <a:rPr lang="en-US" sz="2400" b="1" dirty="0">
                <a:solidFill>
                  <a:srgbClr val="1869A6"/>
                </a:solidFill>
                <a:latin typeface="Calibri"/>
                <a:ea typeface="Calibri"/>
                <a:cs typeface="Calibri"/>
                <a:sym typeface="Calibri"/>
              </a:rPr>
              <a:t> + </a:t>
            </a:r>
            <a:r>
              <a:rPr lang="en-US" sz="2400" b="1" dirty="0" err="1">
                <a:solidFill>
                  <a:srgbClr val="1869A6"/>
                </a:solidFill>
                <a:latin typeface="Calibri"/>
                <a:ea typeface="Calibri"/>
                <a:cs typeface="Calibri"/>
                <a:sym typeface="Calibri"/>
              </a:rPr>
              <a:t>XGBoost</a:t>
            </a:r>
            <a:r>
              <a:rPr lang="en-US" sz="2400" b="1" dirty="0">
                <a:solidFill>
                  <a:srgbClr val="1869A6"/>
                </a:solidFill>
                <a:latin typeface="Calibri"/>
                <a:ea typeface="Calibri"/>
                <a:cs typeface="Calibri"/>
                <a:sym typeface="Calibri"/>
              </a:rPr>
              <a:t> </a:t>
            </a:r>
            <a:endParaRPr sz="2400" b="1" dirty="0">
              <a:solidFill>
                <a:srgbClr val="1869A6"/>
              </a:solidFill>
              <a:latin typeface="Calibri"/>
              <a:ea typeface="Calibri"/>
              <a:cs typeface="Calibri"/>
              <a:sym typeface="Calibri"/>
            </a:endParaRPr>
          </a:p>
          <a:p>
            <a:pPr marL="0" lvl="0" indent="0" algn="l" rtl="0">
              <a:lnSpc>
                <a:spcPct val="90000"/>
              </a:lnSpc>
              <a:spcBef>
                <a:spcPts val="1000"/>
              </a:spcBef>
              <a:spcAft>
                <a:spcPts val="0"/>
              </a:spcAft>
              <a:buNone/>
            </a:pPr>
            <a:r>
              <a:rPr lang="en-US" sz="2400" b="1" dirty="0">
                <a:solidFill>
                  <a:srgbClr val="1869A6"/>
                </a:solidFill>
                <a:latin typeface="Calibri"/>
                <a:ea typeface="Calibri"/>
                <a:cs typeface="Calibri"/>
                <a:sym typeface="Calibri"/>
              </a:rPr>
              <a:t>			6- Mostafa Hesham:</a:t>
            </a:r>
            <a:r>
              <a:rPr lang="ar-EG" sz="2400" b="1" dirty="0">
                <a:solidFill>
                  <a:srgbClr val="1869A6"/>
                </a:solidFill>
                <a:latin typeface="Calibri"/>
                <a:ea typeface="Calibri"/>
                <a:cs typeface="Calibri"/>
                <a:sym typeface="Calibri"/>
              </a:rPr>
              <a:t> </a:t>
            </a:r>
            <a:r>
              <a:rPr lang="en-US" sz="2400" b="1" dirty="0" err="1">
                <a:solidFill>
                  <a:srgbClr val="1869A6"/>
                </a:solidFill>
                <a:latin typeface="Calibri"/>
                <a:ea typeface="Calibri"/>
                <a:cs typeface="Calibri"/>
                <a:sym typeface="Calibri"/>
              </a:rPr>
              <a:t>LightGBM</a:t>
            </a:r>
            <a:r>
              <a:rPr lang="en-US" sz="2400" b="1" dirty="0">
                <a:solidFill>
                  <a:srgbClr val="1869A6"/>
                </a:solidFill>
                <a:latin typeface="Calibri"/>
                <a:ea typeface="Calibri"/>
                <a:cs typeface="Calibri"/>
                <a:sym typeface="Calibri"/>
              </a:rPr>
              <a:t> +</a:t>
            </a:r>
            <a:r>
              <a:rPr lang="en-US" sz="2400" b="1" dirty="0" err="1">
                <a:solidFill>
                  <a:srgbClr val="1869A6"/>
                </a:solidFill>
                <a:latin typeface="Calibri"/>
                <a:ea typeface="Calibri"/>
                <a:cs typeface="Calibri"/>
                <a:sym typeface="Calibri"/>
              </a:rPr>
              <a:t>Dashboad</a:t>
            </a:r>
            <a:r>
              <a:rPr lang="en-US" sz="2400" b="1">
                <a:solidFill>
                  <a:srgbClr val="1869A6"/>
                </a:solidFill>
                <a:latin typeface="Calibri"/>
                <a:ea typeface="Calibri"/>
                <a:cs typeface="Calibri"/>
                <a:sym typeface="Calibri"/>
              </a:rPr>
              <a:t> (</a:t>
            </a:r>
            <a:r>
              <a:rPr lang="en-US" sz="2400" b="1" dirty="0">
                <a:solidFill>
                  <a:srgbClr val="1869A6"/>
                </a:solidFill>
                <a:latin typeface="Calibri"/>
                <a:ea typeface="Calibri"/>
                <a:cs typeface="Calibri"/>
                <a:sym typeface="Calibri"/>
              </a:rPr>
              <a:t>homepage)</a:t>
            </a:r>
            <a:endParaRPr sz="2400" b="1" dirty="0">
              <a:solidFill>
                <a:srgbClr val="1869A6"/>
              </a:solidFill>
              <a:latin typeface="Calibri"/>
              <a:ea typeface="Calibri"/>
              <a:cs typeface="Calibri"/>
              <a:sym typeface="Calibri"/>
            </a:endParaRPr>
          </a:p>
          <a:p>
            <a:pPr marL="457200" lvl="0" indent="-381000" algn="l" rtl="0">
              <a:lnSpc>
                <a:spcPct val="90000"/>
              </a:lnSpc>
              <a:spcBef>
                <a:spcPts val="1000"/>
              </a:spcBef>
              <a:spcAft>
                <a:spcPts val="0"/>
              </a:spcAft>
              <a:buClr>
                <a:srgbClr val="1869A6"/>
              </a:buClr>
              <a:buSzPts val="2400"/>
              <a:buFont typeface="Calibri"/>
              <a:buChar char="●"/>
            </a:pPr>
            <a:r>
              <a:rPr lang="en-US" sz="2400" b="1" dirty="0">
                <a:solidFill>
                  <a:srgbClr val="1869A6"/>
                </a:solidFill>
                <a:latin typeface="Calibri"/>
                <a:ea typeface="Calibri"/>
                <a:cs typeface="Calibri"/>
                <a:sym typeface="Calibri"/>
              </a:rPr>
              <a:t>Collaboration Method : GitHub</a:t>
            </a:r>
            <a:endParaRPr sz="2800" dirty="0">
              <a:solidFill>
                <a:schemeClr val="dk1"/>
              </a:solidFill>
              <a:latin typeface="Calibri"/>
              <a:ea typeface="Calibri"/>
              <a:cs typeface="Calibri"/>
              <a:sym typeface="Calibri"/>
            </a:endParaRPr>
          </a:p>
        </p:txBody>
      </p:sp>
      <p:sp>
        <p:nvSpPr>
          <p:cNvPr id="187" name="Google Shape;187;p23"/>
          <p:cNvSpPr txBox="1"/>
          <p:nvPr/>
        </p:nvSpPr>
        <p:spPr>
          <a:xfrm>
            <a:off x="1593875" y="6367575"/>
            <a:ext cx="13407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800">
                <a:solidFill>
                  <a:schemeClr val="lt1"/>
                </a:solidFill>
                <a:latin typeface="Calibri"/>
                <a:ea typeface="Calibri"/>
                <a:cs typeface="Calibri"/>
                <a:sym typeface="Calibri"/>
              </a:rPr>
              <a:t>12/2025</a:t>
            </a:r>
            <a:endParaRPr sz="1800">
              <a:solidFill>
                <a:schemeClr val="lt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pic>
        <p:nvPicPr>
          <p:cNvPr id="2" name="Google Shape;110;p1">
            <a:extLst>
              <a:ext uri="{FF2B5EF4-FFF2-40B4-BE49-F238E27FC236}">
                <a16:creationId xmlns:a16="http://schemas.microsoft.com/office/drawing/2014/main" id="{A739D872-4F19-4C04-55B7-481F0A9ED8FA}"/>
              </a:ext>
            </a:extLst>
          </p:cNvPr>
          <p:cNvPicPr preferRelativeResize="0"/>
          <p:nvPr/>
        </p:nvPicPr>
        <p:blipFill>
          <a:blip r:embed="rId3"/>
          <a:srcRect/>
          <a:stretch/>
        </p:blipFill>
        <p:spPr>
          <a:xfrm>
            <a:off x="9301075" y="6367550"/>
            <a:ext cx="1362250" cy="365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4"/>
          <p:cNvSpPr txBox="1">
            <a:spLocks noGrp="1"/>
          </p:cNvSpPr>
          <p:nvPr>
            <p:ph type="ctrTitle"/>
          </p:nvPr>
        </p:nvSpPr>
        <p:spPr>
          <a:xfrm>
            <a:off x="1126130" y="68360"/>
            <a:ext cx="9144000" cy="2387600"/>
          </a:xfrm>
          <a:prstGeom prst="rect">
            <a:avLst/>
          </a:prstGeom>
          <a:noFill/>
          <a:ln>
            <a:noFill/>
          </a:ln>
        </p:spPr>
        <p:txBody>
          <a:bodyPr spcFirstLastPara="1" wrap="square" lIns="91425" tIns="45700" rIns="91425" bIns="45700" anchor="b" anchorCtr="0">
            <a:normAutofit/>
          </a:bodyPr>
          <a:lstStyle/>
          <a:p>
            <a:pPr marL="177800" marR="0" lvl="0" indent="0" algn="ctr" rtl="0">
              <a:lnSpc>
                <a:spcPct val="90000"/>
              </a:lnSpc>
              <a:spcBef>
                <a:spcPts val="0"/>
              </a:spcBef>
              <a:spcAft>
                <a:spcPts val="0"/>
              </a:spcAft>
              <a:buNone/>
            </a:pPr>
            <a:r>
              <a:rPr lang="en-US" sz="5500" b="1" dirty="0">
                <a:solidFill>
                  <a:srgbClr val="0FAB7D"/>
                </a:solidFill>
              </a:rPr>
              <a:t>Thank You</a:t>
            </a:r>
            <a:endParaRPr sz="5500" b="1" dirty="0">
              <a:solidFill>
                <a:srgbClr val="0FAB7D"/>
              </a:solidFill>
            </a:endParaRPr>
          </a:p>
        </p:txBody>
      </p:sp>
      <p:sp>
        <p:nvSpPr>
          <p:cNvPr id="193" name="Google Shape;193;p24"/>
          <p:cNvSpPr txBox="1">
            <a:spLocks noGrp="1"/>
          </p:cNvSpPr>
          <p:nvPr>
            <p:ph type="subTitle" idx="1"/>
          </p:nvPr>
        </p:nvSpPr>
        <p:spPr>
          <a:xfrm>
            <a:off x="1019112" y="2704569"/>
            <a:ext cx="10153800" cy="3132900"/>
          </a:xfrm>
          <a:prstGeom prst="rect">
            <a:avLst/>
          </a:prstGeom>
          <a:noFill/>
          <a:ln>
            <a:noFill/>
          </a:ln>
        </p:spPr>
        <p:txBody>
          <a:bodyPr spcFirstLastPara="1" wrap="square" lIns="91425" tIns="45700" rIns="91425" bIns="45700" anchor="t" anchorCtr="0">
            <a:normAutofit fontScale="70000" lnSpcReduction="20000"/>
          </a:bodyPr>
          <a:lstStyle/>
          <a:p>
            <a:pPr marL="0" lvl="0" indent="0" algn="l" rtl="0">
              <a:lnSpc>
                <a:spcPct val="90000"/>
              </a:lnSpc>
              <a:spcBef>
                <a:spcPts val="1000"/>
              </a:spcBef>
              <a:spcAft>
                <a:spcPts val="0"/>
              </a:spcAft>
              <a:buSzPct val="142857"/>
              <a:buNone/>
            </a:pPr>
            <a:r>
              <a:rPr lang="en-US" b="1" dirty="0">
                <a:solidFill>
                  <a:srgbClr val="1869A6"/>
                </a:solidFill>
              </a:rPr>
              <a:t>Contact information:</a:t>
            </a:r>
            <a:endParaRPr b="1" dirty="0">
              <a:solidFill>
                <a:srgbClr val="1869A6"/>
              </a:solidFill>
            </a:endParaRPr>
          </a:p>
          <a:p>
            <a:pPr marL="0" lvl="0" indent="0" algn="l" rtl="0">
              <a:lnSpc>
                <a:spcPct val="90000"/>
              </a:lnSpc>
              <a:spcBef>
                <a:spcPts val="1000"/>
              </a:spcBef>
              <a:spcAft>
                <a:spcPts val="0"/>
              </a:spcAft>
              <a:buNone/>
            </a:pPr>
            <a:r>
              <a:rPr lang="en-US" b="1" dirty="0">
                <a:solidFill>
                  <a:srgbClr val="1869A6"/>
                </a:solidFill>
              </a:rPr>
              <a:t>Members</a:t>
            </a:r>
            <a:r>
              <a:rPr lang="ar-EG" b="1" dirty="0">
                <a:solidFill>
                  <a:srgbClr val="1869A6"/>
                </a:solidFill>
              </a:rPr>
              <a:t> </a:t>
            </a:r>
            <a:r>
              <a:rPr lang="en-US" b="1" dirty="0">
                <a:solidFill>
                  <a:srgbClr val="1869A6"/>
                </a:solidFill>
              </a:rPr>
              <a:t>:</a:t>
            </a:r>
          </a:p>
          <a:p>
            <a:pPr marL="0" lvl="0" indent="0" algn="l" rtl="0">
              <a:lnSpc>
                <a:spcPct val="90000"/>
              </a:lnSpc>
              <a:spcBef>
                <a:spcPts val="1000"/>
              </a:spcBef>
              <a:spcAft>
                <a:spcPts val="0"/>
              </a:spcAft>
              <a:buNone/>
            </a:pPr>
            <a:br>
              <a:rPr lang="en-US" b="1" dirty="0">
                <a:solidFill>
                  <a:srgbClr val="1869A6"/>
                </a:solidFill>
              </a:rPr>
            </a:br>
            <a:r>
              <a:rPr lang="en-US" dirty="0">
                <a:solidFill>
                  <a:srgbClr val="1869A6"/>
                </a:solidFill>
              </a:rPr>
              <a:t>      1- Amr Ashraf Amin (Team Leader)     2- Mostafa Mohammed</a:t>
            </a:r>
            <a:endParaRPr dirty="0">
              <a:solidFill>
                <a:srgbClr val="1869A6"/>
              </a:solidFill>
            </a:endParaRPr>
          </a:p>
          <a:p>
            <a:pPr marL="50800" lvl="0" indent="0" algn="l" rtl="0">
              <a:lnSpc>
                <a:spcPct val="90000"/>
              </a:lnSpc>
              <a:spcBef>
                <a:spcPts val="1000"/>
              </a:spcBef>
              <a:spcAft>
                <a:spcPts val="0"/>
              </a:spcAft>
              <a:buSzPct val="142857"/>
              <a:buNone/>
            </a:pPr>
            <a:r>
              <a:rPr lang="en-US" dirty="0">
                <a:solidFill>
                  <a:srgbClr val="1869A6"/>
                </a:solidFill>
              </a:rPr>
              <a:t>      3- Radwa Amr                                         4- Fares Mahmoud</a:t>
            </a:r>
            <a:endParaRPr dirty="0">
              <a:solidFill>
                <a:srgbClr val="1869A6"/>
              </a:solidFill>
            </a:endParaRPr>
          </a:p>
          <a:p>
            <a:pPr marL="50800" lvl="0" indent="0" algn="l" rtl="0">
              <a:lnSpc>
                <a:spcPct val="90000"/>
              </a:lnSpc>
              <a:spcBef>
                <a:spcPts val="1000"/>
              </a:spcBef>
              <a:spcAft>
                <a:spcPts val="0"/>
              </a:spcAft>
              <a:buSzPct val="142857"/>
              <a:buNone/>
            </a:pPr>
            <a:r>
              <a:rPr lang="en-US" dirty="0">
                <a:solidFill>
                  <a:srgbClr val="1869A6"/>
                </a:solidFill>
              </a:rPr>
              <a:t>      5- Mostafa Hesham                               6- </a:t>
            </a:r>
            <a:r>
              <a:rPr lang="en-US" dirty="0" err="1">
                <a:solidFill>
                  <a:srgbClr val="1869A6"/>
                </a:solidFill>
              </a:rPr>
              <a:t>Lourina</a:t>
            </a:r>
            <a:r>
              <a:rPr lang="en-US" dirty="0">
                <a:solidFill>
                  <a:srgbClr val="1869A6"/>
                </a:solidFill>
              </a:rPr>
              <a:t> </a:t>
            </a:r>
            <a:r>
              <a:rPr lang="en-US" dirty="0" err="1">
                <a:solidFill>
                  <a:srgbClr val="1869A6"/>
                </a:solidFill>
              </a:rPr>
              <a:t>emil</a:t>
            </a:r>
            <a:r>
              <a:rPr lang="en-US" dirty="0">
                <a:solidFill>
                  <a:srgbClr val="1869A6"/>
                </a:solidFill>
              </a:rPr>
              <a:t> </a:t>
            </a:r>
            <a:endParaRPr dirty="0">
              <a:solidFill>
                <a:srgbClr val="1869A6"/>
              </a:solidFill>
            </a:endParaRPr>
          </a:p>
          <a:p>
            <a:pPr marL="50800" lvl="0" indent="0" algn="ctr" rtl="0">
              <a:lnSpc>
                <a:spcPct val="90000"/>
              </a:lnSpc>
              <a:spcBef>
                <a:spcPts val="1000"/>
              </a:spcBef>
              <a:spcAft>
                <a:spcPts val="0"/>
              </a:spcAft>
              <a:buSzPct val="142857"/>
              <a:buNone/>
            </a:pPr>
            <a:endParaRPr dirty="0"/>
          </a:p>
          <a:p>
            <a:pPr marL="50800" lvl="0" indent="0" algn="ctr" rtl="0">
              <a:lnSpc>
                <a:spcPct val="90000"/>
              </a:lnSpc>
              <a:spcBef>
                <a:spcPts val="1000"/>
              </a:spcBef>
              <a:spcAft>
                <a:spcPts val="0"/>
              </a:spcAft>
              <a:buSzPct val="142857"/>
              <a:buNone/>
            </a:pPr>
            <a:r>
              <a:rPr lang="en-US" b="1" dirty="0">
                <a:solidFill>
                  <a:srgbClr val="336EA8"/>
                </a:solidFill>
              </a:rPr>
              <a:t>We Welcome any questions or suggestions to improve the project</a:t>
            </a:r>
            <a:endParaRPr dirty="0"/>
          </a:p>
          <a:p>
            <a:pPr marL="50800" lvl="0" indent="0" algn="l" rtl="0">
              <a:lnSpc>
                <a:spcPct val="90000"/>
              </a:lnSpc>
              <a:spcBef>
                <a:spcPts val="1000"/>
              </a:spcBef>
              <a:spcAft>
                <a:spcPts val="0"/>
              </a:spcAft>
              <a:buSzPct val="142857"/>
              <a:buNone/>
            </a:pPr>
            <a:br>
              <a:rPr lang="en-US" dirty="0"/>
            </a:br>
            <a:endParaRPr dirty="0"/>
          </a:p>
        </p:txBody>
      </p:sp>
      <p:sp>
        <p:nvSpPr>
          <p:cNvPr id="194" name="Google Shape;194;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r>
              <a:rPr lang="en-US" dirty="0"/>
              <a:t>12</a:t>
            </a:r>
            <a:endParaRPr dirty="0"/>
          </a:p>
        </p:txBody>
      </p:sp>
      <p:sp>
        <p:nvSpPr>
          <p:cNvPr id="195" name="Google Shape;195;p24"/>
          <p:cNvSpPr txBox="1"/>
          <p:nvPr/>
        </p:nvSpPr>
        <p:spPr>
          <a:xfrm>
            <a:off x="1415900" y="6367575"/>
            <a:ext cx="14832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800">
                <a:solidFill>
                  <a:schemeClr val="lt1"/>
                </a:solidFill>
                <a:latin typeface="Calibri"/>
                <a:ea typeface="Calibri"/>
                <a:cs typeface="Calibri"/>
                <a:sym typeface="Calibri"/>
              </a:rPr>
              <a:t>12/2025</a:t>
            </a:r>
            <a:endParaRPr sz="1800">
              <a:solidFill>
                <a:schemeClr val="lt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pic>
        <p:nvPicPr>
          <p:cNvPr id="2" name="Google Shape;110;p1">
            <a:extLst>
              <a:ext uri="{FF2B5EF4-FFF2-40B4-BE49-F238E27FC236}">
                <a16:creationId xmlns:a16="http://schemas.microsoft.com/office/drawing/2014/main" id="{E2A67661-BCCD-9DC7-31D7-FE6900B1B9E7}"/>
              </a:ext>
            </a:extLst>
          </p:cNvPr>
          <p:cNvPicPr preferRelativeResize="0"/>
          <p:nvPr/>
        </p:nvPicPr>
        <p:blipFill>
          <a:blip r:embed="rId3"/>
          <a:srcRect/>
          <a:stretch/>
        </p:blipFill>
        <p:spPr>
          <a:xfrm>
            <a:off x="9301075" y="6367575"/>
            <a:ext cx="1362250" cy="365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5"/>
          <p:cNvSpPr txBox="1">
            <a:spLocks noGrp="1"/>
          </p:cNvSpPr>
          <p:nvPr>
            <p:ph type="body" idx="1"/>
          </p:nvPr>
        </p:nvSpPr>
        <p:spPr>
          <a:xfrm>
            <a:off x="344640" y="1573930"/>
            <a:ext cx="11502600" cy="5147400"/>
          </a:xfrm>
          <a:prstGeom prst="rect">
            <a:avLst/>
          </a:prstGeom>
          <a:noFill/>
          <a:ln>
            <a:noFill/>
          </a:ln>
        </p:spPr>
        <p:txBody>
          <a:bodyPr spcFirstLastPara="1" wrap="square" lIns="91425" tIns="45700" rIns="91425" bIns="45700" anchor="t" anchorCtr="0">
            <a:normAutofit/>
          </a:bodyPr>
          <a:lstStyle/>
          <a:p>
            <a:pPr marL="114300" lvl="0" indent="0" algn="l" rtl="0">
              <a:lnSpc>
                <a:spcPct val="90000"/>
              </a:lnSpc>
              <a:spcBef>
                <a:spcPts val="1000"/>
              </a:spcBef>
              <a:spcAft>
                <a:spcPts val="0"/>
              </a:spcAft>
              <a:buSzPts val="1800"/>
              <a:buNone/>
            </a:pPr>
            <a:r>
              <a:rPr lang="en-US" sz="2400" b="1" dirty="0">
                <a:solidFill>
                  <a:srgbClr val="336EA8"/>
                </a:solidFill>
              </a:rPr>
              <a:t>Problem Statement:</a:t>
            </a:r>
            <a:endParaRPr dirty="0"/>
          </a:p>
          <a:p>
            <a:pPr marL="114300" lvl="0" indent="342900" algn="l" rtl="0">
              <a:lnSpc>
                <a:spcPct val="90000"/>
              </a:lnSpc>
              <a:spcBef>
                <a:spcPts val="1000"/>
              </a:spcBef>
              <a:spcAft>
                <a:spcPts val="0"/>
              </a:spcAft>
              <a:buSzPts val="1800"/>
              <a:buNone/>
            </a:pPr>
            <a:r>
              <a:rPr lang="en-US" sz="2000" dirty="0">
                <a:solidFill>
                  <a:srgbClr val="336EA8"/>
                </a:solidFill>
              </a:rPr>
              <a:t>Unpredictable daily store sales caused by holidays, promotions, and seasonal patterns. Without a clear way to estimate future demand, businesses often rely on guesswork. This can lead to ordering too much stock, running out of products at the wrong time, or misjudging performance expectations.</a:t>
            </a:r>
            <a:endParaRPr dirty="0"/>
          </a:p>
          <a:p>
            <a:pPr marL="114300" lvl="0" indent="0" algn="l" rtl="0">
              <a:lnSpc>
                <a:spcPct val="90000"/>
              </a:lnSpc>
              <a:spcBef>
                <a:spcPts val="1000"/>
              </a:spcBef>
              <a:spcAft>
                <a:spcPts val="0"/>
              </a:spcAft>
              <a:buSzPts val="1800"/>
              <a:buNone/>
            </a:pPr>
            <a:r>
              <a:rPr lang="en-US" sz="2400" b="1" dirty="0">
                <a:solidFill>
                  <a:srgbClr val="336EA8"/>
                </a:solidFill>
              </a:rPr>
              <a:t>Proposed Solution:</a:t>
            </a:r>
            <a:r>
              <a:rPr lang="en-US" dirty="0"/>
              <a:t> </a:t>
            </a:r>
            <a:endParaRPr dirty="0"/>
          </a:p>
          <a:p>
            <a:pPr marL="114300" lvl="0" indent="342900" algn="l" rtl="0">
              <a:lnSpc>
                <a:spcPct val="90000"/>
              </a:lnSpc>
              <a:spcBef>
                <a:spcPts val="1000"/>
              </a:spcBef>
              <a:spcAft>
                <a:spcPts val="0"/>
              </a:spcAft>
              <a:buSzPts val="1800"/>
              <a:buNone/>
            </a:pPr>
            <a:r>
              <a:rPr lang="en-US" sz="2000" dirty="0">
                <a:solidFill>
                  <a:srgbClr val="336EA8"/>
                </a:solidFill>
              </a:rPr>
              <a:t>We built a time-series forecasting model that learns from past sales patterns and uses them to estimate future demand. After combining the sales, store, holiday, and oil data, we tested several approaches and selected the most reliable one. The final model generates clear forecasts that support planning and daily operations, which was Facebook Prophet model.</a:t>
            </a:r>
            <a:endParaRPr dirty="0"/>
          </a:p>
          <a:p>
            <a:pPr marL="114300" lvl="0" indent="0" algn="l" rtl="0">
              <a:lnSpc>
                <a:spcPct val="90000"/>
              </a:lnSpc>
              <a:spcBef>
                <a:spcPts val="1000"/>
              </a:spcBef>
              <a:spcAft>
                <a:spcPts val="0"/>
              </a:spcAft>
              <a:buSzPts val="1800"/>
              <a:buNone/>
            </a:pPr>
            <a:r>
              <a:rPr lang="en-US" sz="2400" b="1" dirty="0">
                <a:solidFill>
                  <a:srgbClr val="336EA8"/>
                </a:solidFill>
              </a:rPr>
              <a:t>Unique Value Proposition:</a:t>
            </a:r>
            <a:r>
              <a:rPr lang="en-US" dirty="0"/>
              <a:t> </a:t>
            </a:r>
            <a:endParaRPr dirty="0"/>
          </a:p>
          <a:p>
            <a:pPr marL="114300" lvl="0" indent="342900" algn="l" rtl="0">
              <a:lnSpc>
                <a:spcPct val="90000"/>
              </a:lnSpc>
              <a:spcBef>
                <a:spcPts val="1000"/>
              </a:spcBef>
              <a:spcAft>
                <a:spcPts val="0"/>
              </a:spcAft>
              <a:buSzPts val="1800"/>
              <a:buNone/>
            </a:pPr>
            <a:r>
              <a:rPr lang="en-US" sz="2000" dirty="0">
                <a:solidFill>
                  <a:srgbClr val="336EA8"/>
                </a:solidFill>
              </a:rPr>
              <a:t>Our project stands out because we built the entire dataset ourselves by merging multiple real store data sources, cleaned it thoroughly, and compared several forecasting models under the same conditions. The final system delivers reliable store-level forecasts that are practical and easy to use.</a:t>
            </a:r>
            <a:endParaRPr dirty="0"/>
          </a:p>
        </p:txBody>
      </p:sp>
      <p:sp>
        <p:nvSpPr>
          <p:cNvPr id="114" name="Google Shape;11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a:t>
            </a:fld>
            <a:endParaRPr/>
          </a:p>
        </p:txBody>
      </p:sp>
      <p:sp>
        <p:nvSpPr>
          <p:cNvPr id="115" name="Google Shape;115;p15"/>
          <p:cNvSpPr txBox="1"/>
          <p:nvPr/>
        </p:nvSpPr>
        <p:spPr>
          <a:xfrm>
            <a:off x="1812900" y="286250"/>
            <a:ext cx="7860000" cy="1165500"/>
          </a:xfrm>
          <a:prstGeom prst="rect">
            <a:avLst/>
          </a:prstGeom>
          <a:noFill/>
          <a:ln>
            <a:noFill/>
          </a:ln>
        </p:spPr>
        <p:txBody>
          <a:bodyPr spcFirstLastPara="1" wrap="square" lIns="91425" tIns="91425" rIns="91425" bIns="91425" anchor="t" anchorCtr="0">
            <a:spAutoFit/>
          </a:bodyPr>
          <a:lstStyle/>
          <a:p>
            <a:pPr marL="228600" lvl="0" indent="-50800" algn="ctr" rtl="0">
              <a:lnSpc>
                <a:spcPct val="90000"/>
              </a:lnSpc>
              <a:spcBef>
                <a:spcPts val="0"/>
              </a:spcBef>
              <a:spcAft>
                <a:spcPts val="0"/>
              </a:spcAft>
              <a:buNone/>
            </a:pPr>
            <a:r>
              <a:rPr lang="en-US" sz="4580" b="1">
                <a:solidFill>
                  <a:srgbClr val="0FAB7D"/>
                </a:solidFill>
                <a:latin typeface="Calibri"/>
                <a:ea typeface="Calibri"/>
                <a:cs typeface="Calibri"/>
                <a:sym typeface="Calibri"/>
              </a:rPr>
              <a:t>Project Idea</a:t>
            </a:r>
            <a:endParaRPr sz="4580" b="1">
              <a:solidFill>
                <a:srgbClr val="0FAB7D"/>
              </a:solidFill>
              <a:latin typeface="Calibri"/>
              <a:ea typeface="Calibri"/>
              <a:cs typeface="Calibri"/>
              <a:sym typeface="Calibri"/>
            </a:endParaRPr>
          </a:p>
          <a:p>
            <a:pPr marL="228600" lvl="0" indent="-50800" algn="ctr" rtl="0">
              <a:lnSpc>
                <a:spcPct val="90000"/>
              </a:lnSpc>
              <a:spcBef>
                <a:spcPts val="0"/>
              </a:spcBef>
              <a:spcAft>
                <a:spcPts val="0"/>
              </a:spcAft>
              <a:buNone/>
            </a:pPr>
            <a:r>
              <a:rPr lang="en-US" sz="2500" b="1">
                <a:solidFill>
                  <a:srgbClr val="0FAB7D"/>
                </a:solidFill>
                <a:latin typeface="Calibri"/>
                <a:ea typeface="Calibri"/>
                <a:cs typeface="Calibri"/>
                <a:sym typeface="Calibri"/>
              </a:rPr>
              <a:t>(Problem Statement, Proposed Solution, UVP)</a:t>
            </a:r>
            <a:endParaRPr sz="2500" b="1">
              <a:solidFill>
                <a:srgbClr val="0FAB7D"/>
              </a:solidFill>
              <a:latin typeface="Calibri"/>
              <a:ea typeface="Calibri"/>
              <a:cs typeface="Calibri"/>
              <a:sym typeface="Calibri"/>
            </a:endParaRPr>
          </a:p>
        </p:txBody>
      </p:sp>
      <p:sp>
        <p:nvSpPr>
          <p:cNvPr id="116" name="Google Shape;116;p15"/>
          <p:cNvSpPr txBox="1"/>
          <p:nvPr/>
        </p:nvSpPr>
        <p:spPr>
          <a:xfrm>
            <a:off x="1154875" y="6356350"/>
            <a:ext cx="2135700" cy="22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400"/>
              <a:buFont typeface="Arial"/>
              <a:buNone/>
            </a:pPr>
            <a:r>
              <a:rPr lang="en-US" sz="1600" dirty="0">
                <a:solidFill>
                  <a:schemeClr val="lt1"/>
                </a:solidFill>
              </a:rPr>
              <a:t>12/2025</a:t>
            </a:r>
            <a:endParaRPr sz="1600" dirty="0">
              <a:solidFill>
                <a:schemeClr val="lt1"/>
              </a:solidFill>
              <a:latin typeface="Calibri"/>
              <a:ea typeface="Calibri"/>
              <a:cs typeface="Calibri"/>
              <a:sym typeface="Calibri"/>
            </a:endParaRPr>
          </a:p>
          <a:p>
            <a:pPr marL="0" lvl="0" indent="0" algn="l" rtl="0">
              <a:spcBef>
                <a:spcPts val="0"/>
              </a:spcBef>
              <a:spcAft>
                <a:spcPts val="0"/>
              </a:spcAft>
              <a:buNone/>
            </a:pPr>
            <a:endParaRPr sz="2800" dirty="0">
              <a:solidFill>
                <a:schemeClr val="dk1"/>
              </a:solidFill>
              <a:latin typeface="Calibri"/>
              <a:ea typeface="Calibri"/>
              <a:cs typeface="Calibri"/>
              <a:sym typeface="Calibri"/>
            </a:endParaRPr>
          </a:p>
        </p:txBody>
      </p:sp>
      <p:pic>
        <p:nvPicPr>
          <p:cNvPr id="2" name="Google Shape;110;p1">
            <a:extLst>
              <a:ext uri="{FF2B5EF4-FFF2-40B4-BE49-F238E27FC236}">
                <a16:creationId xmlns:a16="http://schemas.microsoft.com/office/drawing/2014/main" id="{DEA1A80D-4C9F-7733-B9B3-C498F3544A07}"/>
              </a:ext>
            </a:extLst>
          </p:cNvPr>
          <p:cNvPicPr preferRelativeResize="0"/>
          <p:nvPr/>
        </p:nvPicPr>
        <p:blipFill>
          <a:blip r:embed="rId3"/>
          <a:srcRect/>
          <a:stretch/>
        </p:blipFill>
        <p:spPr>
          <a:xfrm>
            <a:off x="9301075" y="6356350"/>
            <a:ext cx="1362250" cy="365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pic>
        <p:nvPicPr>
          <p:cNvPr id="123" name="Google Shape;123;p16" title="Screenshot 2025-11-28 at 3.50.46 PM.png"/>
          <p:cNvPicPr preferRelativeResize="0"/>
          <p:nvPr/>
        </p:nvPicPr>
        <p:blipFill>
          <a:blip r:embed="rId3">
            <a:alphaModFix/>
          </a:blip>
          <a:stretch>
            <a:fillRect/>
          </a:stretch>
        </p:blipFill>
        <p:spPr>
          <a:xfrm>
            <a:off x="0" y="1079425"/>
            <a:ext cx="6549627" cy="2067600"/>
          </a:xfrm>
          <a:prstGeom prst="rect">
            <a:avLst/>
          </a:prstGeom>
          <a:noFill/>
          <a:ln>
            <a:noFill/>
          </a:ln>
        </p:spPr>
      </p:pic>
      <p:sp>
        <p:nvSpPr>
          <p:cNvPr id="124" name="Google Shape;124;p16"/>
          <p:cNvSpPr txBox="1"/>
          <p:nvPr/>
        </p:nvSpPr>
        <p:spPr>
          <a:xfrm>
            <a:off x="6762600" y="1270250"/>
            <a:ext cx="4961700" cy="417547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sz="2000" b="1" dirty="0">
                <a:solidFill>
                  <a:srgbClr val="336EA8"/>
                </a:solidFill>
                <a:latin typeface="Calibri"/>
                <a:ea typeface="Calibri"/>
                <a:cs typeface="Calibri"/>
                <a:sym typeface="Calibri"/>
              </a:rPr>
              <a:t>Dashboard Overview:</a:t>
            </a:r>
            <a:endParaRPr sz="2000" b="1" dirty="0">
              <a:solidFill>
                <a:srgbClr val="336EA8"/>
              </a:solidFill>
              <a:latin typeface="Calibri"/>
              <a:ea typeface="Calibri"/>
              <a:cs typeface="Calibri"/>
              <a:sym typeface="Calibri"/>
            </a:endParaRPr>
          </a:p>
          <a:p>
            <a:pPr marL="457200" lvl="0" indent="-330200" algn="l" rtl="0">
              <a:spcBef>
                <a:spcPts val="400"/>
              </a:spcBef>
              <a:spcAft>
                <a:spcPts val="0"/>
              </a:spcAft>
              <a:buClr>
                <a:srgbClr val="336EA8"/>
              </a:buClr>
              <a:buSzPts val="1600"/>
              <a:buFont typeface="Calibri"/>
              <a:buChar char="●"/>
            </a:pPr>
            <a:r>
              <a:rPr lang="en-US" sz="1600" dirty="0">
                <a:solidFill>
                  <a:srgbClr val="336EA8"/>
                </a:solidFill>
                <a:latin typeface="Calibri"/>
                <a:ea typeface="Calibri"/>
                <a:cs typeface="Calibri"/>
                <a:sym typeface="Calibri"/>
              </a:rPr>
              <a:t>Our interface centers around a simple sales dashboard that summarizes the key parts of the dataset. Users can view the total number of records, unique stores, cities, states, families, store types, and clusters. This gives a quick understanding of the overall scale of the data before exploring forecasts.</a:t>
            </a:r>
          </a:p>
          <a:p>
            <a:pPr marL="457200" lvl="0" indent="-330200" algn="l" rtl="0">
              <a:spcBef>
                <a:spcPts val="400"/>
              </a:spcBef>
              <a:spcAft>
                <a:spcPts val="0"/>
              </a:spcAft>
              <a:buClr>
                <a:srgbClr val="336EA8"/>
              </a:buClr>
              <a:buSzPts val="1600"/>
              <a:buFont typeface="Calibri"/>
              <a:buChar char="●"/>
            </a:pPr>
            <a:endParaRPr lang="en-US" sz="1600" dirty="0">
              <a:solidFill>
                <a:srgbClr val="336EA8"/>
              </a:solidFill>
              <a:latin typeface="Calibri"/>
              <a:ea typeface="Calibri"/>
              <a:cs typeface="Calibri"/>
              <a:sym typeface="Calibri"/>
            </a:endParaRPr>
          </a:p>
          <a:p>
            <a:pPr marL="457200" lvl="0" indent="-330200" algn="l" rtl="0">
              <a:spcBef>
                <a:spcPts val="400"/>
              </a:spcBef>
              <a:spcAft>
                <a:spcPts val="0"/>
              </a:spcAft>
              <a:buClr>
                <a:srgbClr val="336EA8"/>
              </a:buClr>
              <a:buSzPts val="1600"/>
              <a:buFont typeface="Calibri"/>
              <a:buChar char="●"/>
            </a:pPr>
            <a:endParaRPr lang="en-US" sz="1600" dirty="0">
              <a:solidFill>
                <a:srgbClr val="336EA8"/>
              </a:solidFill>
              <a:latin typeface="Calibri"/>
              <a:ea typeface="Calibri"/>
              <a:cs typeface="Calibri"/>
              <a:sym typeface="Calibri"/>
            </a:endParaRPr>
          </a:p>
          <a:p>
            <a:pPr marL="127000" lvl="0" algn="l" rtl="0">
              <a:spcBef>
                <a:spcPts val="400"/>
              </a:spcBef>
              <a:spcAft>
                <a:spcPts val="0"/>
              </a:spcAft>
              <a:buClr>
                <a:srgbClr val="336EA8"/>
              </a:buClr>
              <a:buSzPts val="1600"/>
            </a:pPr>
            <a:endParaRPr lang="en-US" sz="1600" dirty="0">
              <a:solidFill>
                <a:srgbClr val="336EA8"/>
              </a:solidFill>
              <a:latin typeface="Calibri"/>
              <a:ea typeface="Calibri"/>
              <a:cs typeface="Calibri"/>
              <a:sym typeface="Calibri"/>
            </a:endParaRPr>
          </a:p>
          <a:p>
            <a:pPr marL="457200" lvl="0" indent="-330200" algn="l" rtl="0">
              <a:spcBef>
                <a:spcPts val="400"/>
              </a:spcBef>
              <a:spcAft>
                <a:spcPts val="0"/>
              </a:spcAft>
              <a:buClr>
                <a:srgbClr val="336EA8"/>
              </a:buClr>
              <a:buSzPts val="1600"/>
              <a:buFont typeface="Calibri"/>
              <a:buChar char="●"/>
            </a:pPr>
            <a:r>
              <a:rPr lang="en-US" sz="1600" dirty="0">
                <a:solidFill>
                  <a:srgbClr val="336EA8"/>
                </a:solidFill>
                <a:latin typeface="Calibri"/>
                <a:ea typeface="Calibri"/>
                <a:cs typeface="Calibri"/>
                <a:sym typeface="Calibri"/>
              </a:rPr>
              <a:t>Also, In Dashboard Dash App have many insights about sales like Distribution of Monthly sales by Month and Average Sales by weekday.</a:t>
            </a:r>
            <a:endParaRPr sz="1600" dirty="0">
              <a:solidFill>
                <a:srgbClr val="336EA8"/>
              </a:solidFill>
              <a:latin typeface="Calibri"/>
              <a:ea typeface="Calibri"/>
              <a:cs typeface="Calibri"/>
              <a:sym typeface="Calibri"/>
            </a:endParaRPr>
          </a:p>
        </p:txBody>
      </p:sp>
      <p:sp>
        <p:nvSpPr>
          <p:cNvPr id="128" name="Google Shape;128;p16"/>
          <p:cNvSpPr txBox="1"/>
          <p:nvPr/>
        </p:nvSpPr>
        <p:spPr>
          <a:xfrm>
            <a:off x="1812900" y="286250"/>
            <a:ext cx="7860000" cy="819300"/>
          </a:xfrm>
          <a:prstGeom prst="rect">
            <a:avLst/>
          </a:prstGeom>
          <a:noFill/>
          <a:ln>
            <a:noFill/>
          </a:ln>
        </p:spPr>
        <p:txBody>
          <a:bodyPr spcFirstLastPara="1" wrap="square" lIns="91425" tIns="91425" rIns="91425" bIns="91425" anchor="t" anchorCtr="0">
            <a:spAutoFit/>
          </a:bodyPr>
          <a:lstStyle/>
          <a:p>
            <a:pPr marL="228600" lvl="0" indent="-50800" algn="ctr" rtl="0">
              <a:lnSpc>
                <a:spcPct val="90000"/>
              </a:lnSpc>
              <a:spcBef>
                <a:spcPts val="0"/>
              </a:spcBef>
              <a:spcAft>
                <a:spcPts val="0"/>
              </a:spcAft>
              <a:buNone/>
            </a:pPr>
            <a:r>
              <a:rPr lang="en-US" sz="4580" b="1" dirty="0">
                <a:solidFill>
                  <a:srgbClr val="0FAB7D"/>
                </a:solidFill>
                <a:latin typeface="Calibri"/>
                <a:ea typeface="Calibri"/>
                <a:cs typeface="Calibri"/>
                <a:sym typeface="Calibri"/>
              </a:rPr>
              <a:t>Project Wireframes:</a:t>
            </a:r>
            <a:endParaRPr sz="2500" b="1" dirty="0">
              <a:solidFill>
                <a:srgbClr val="0FAB7D"/>
              </a:solidFill>
              <a:latin typeface="Calibri"/>
              <a:ea typeface="Calibri"/>
              <a:cs typeface="Calibri"/>
              <a:sym typeface="Calibri"/>
            </a:endParaRPr>
          </a:p>
        </p:txBody>
      </p:sp>
      <p:pic>
        <p:nvPicPr>
          <p:cNvPr id="2" name="Google Shape;110;p1">
            <a:extLst>
              <a:ext uri="{FF2B5EF4-FFF2-40B4-BE49-F238E27FC236}">
                <a16:creationId xmlns:a16="http://schemas.microsoft.com/office/drawing/2014/main" id="{8F9B8C51-AAC7-025B-CA57-E2D54BD03F6C}"/>
              </a:ext>
            </a:extLst>
          </p:cNvPr>
          <p:cNvPicPr preferRelativeResize="0"/>
          <p:nvPr/>
        </p:nvPicPr>
        <p:blipFill>
          <a:blip r:embed="rId4"/>
          <a:srcRect/>
          <a:stretch/>
        </p:blipFill>
        <p:spPr>
          <a:xfrm>
            <a:off x="9113900" y="6356349"/>
            <a:ext cx="1362250" cy="365125"/>
          </a:xfrm>
          <a:prstGeom prst="rect">
            <a:avLst/>
          </a:prstGeom>
          <a:noFill/>
          <a:ln>
            <a:noFill/>
          </a:ln>
        </p:spPr>
      </p:pic>
      <p:sp>
        <p:nvSpPr>
          <p:cNvPr id="5" name="TextBox 4">
            <a:extLst>
              <a:ext uri="{FF2B5EF4-FFF2-40B4-BE49-F238E27FC236}">
                <a16:creationId xmlns:a16="http://schemas.microsoft.com/office/drawing/2014/main" id="{1CCE5F17-D8CF-70BD-1923-19B2721284A8}"/>
              </a:ext>
            </a:extLst>
          </p:cNvPr>
          <p:cNvSpPr txBox="1"/>
          <p:nvPr/>
        </p:nvSpPr>
        <p:spPr>
          <a:xfrm>
            <a:off x="1145474" y="6385022"/>
            <a:ext cx="2038205" cy="523220"/>
          </a:xfrm>
          <a:prstGeom prst="rect">
            <a:avLst/>
          </a:prstGeom>
          <a:noFill/>
        </p:spPr>
        <p:txBody>
          <a:bodyPr wrap="square" rtlCol="0">
            <a:spAutoFit/>
          </a:bodyPr>
          <a:lstStyle/>
          <a:p>
            <a:pPr algn="ctr"/>
            <a:r>
              <a:rPr lang="en-US" dirty="0">
                <a:solidFill>
                  <a:schemeClr val="lt1"/>
                </a:solidFill>
              </a:rPr>
              <a:t>12/2025</a:t>
            </a:r>
            <a:endParaRPr lang="en-US" dirty="0">
              <a:solidFill>
                <a:schemeClr val="lt1"/>
              </a:solidFill>
              <a:latin typeface="Calibri"/>
              <a:ea typeface="Calibri"/>
              <a:cs typeface="Calibri"/>
              <a:sym typeface="Calibri"/>
            </a:endParaRPr>
          </a:p>
          <a:p>
            <a:pPr algn="ctr"/>
            <a:endParaRPr lang="en-US" dirty="0"/>
          </a:p>
        </p:txBody>
      </p:sp>
      <p:pic>
        <p:nvPicPr>
          <p:cNvPr id="7" name="Picture 6">
            <a:extLst>
              <a:ext uri="{FF2B5EF4-FFF2-40B4-BE49-F238E27FC236}">
                <a16:creationId xmlns:a16="http://schemas.microsoft.com/office/drawing/2014/main" id="{B808DF02-F469-AF43-A171-727E298A7481}"/>
              </a:ext>
            </a:extLst>
          </p:cNvPr>
          <p:cNvPicPr>
            <a:picLocks noChangeAspect="1"/>
          </p:cNvPicPr>
          <p:nvPr/>
        </p:nvPicPr>
        <p:blipFill>
          <a:blip r:embed="rId5"/>
          <a:stretch>
            <a:fillRect/>
          </a:stretch>
        </p:blipFill>
        <p:spPr>
          <a:xfrm>
            <a:off x="192974" y="3429000"/>
            <a:ext cx="6163678" cy="278854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9A0A80E-74BC-19B6-ACC7-71D8A2E9D1C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sp>
        <p:nvSpPr>
          <p:cNvPr id="4" name="Google Shape;128;p16">
            <a:extLst>
              <a:ext uri="{FF2B5EF4-FFF2-40B4-BE49-F238E27FC236}">
                <a16:creationId xmlns:a16="http://schemas.microsoft.com/office/drawing/2014/main" id="{65FA56B5-9317-C13A-FD36-23BB8D4275BF}"/>
              </a:ext>
            </a:extLst>
          </p:cNvPr>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spAutoFit/>
          </a:bodyPr>
          <a:lstStyle/>
          <a:p>
            <a:pPr marL="228600" lvl="0" indent="-50800" algn="ctr" rtl="0">
              <a:lnSpc>
                <a:spcPct val="90000"/>
              </a:lnSpc>
              <a:spcBef>
                <a:spcPts val="0"/>
              </a:spcBef>
              <a:spcAft>
                <a:spcPts val="0"/>
              </a:spcAft>
              <a:buNone/>
            </a:pPr>
            <a:r>
              <a:rPr lang="en-US" sz="4580" b="1" dirty="0">
                <a:solidFill>
                  <a:srgbClr val="0FAB7D"/>
                </a:solidFill>
                <a:latin typeface="Calibri"/>
                <a:ea typeface="Calibri"/>
                <a:cs typeface="Calibri"/>
                <a:sym typeface="Calibri"/>
              </a:rPr>
              <a:t>Project Wireframes:</a:t>
            </a:r>
            <a:endParaRPr sz="2500" b="1" dirty="0">
              <a:solidFill>
                <a:srgbClr val="0FAB7D"/>
              </a:solidFill>
              <a:latin typeface="Calibri"/>
              <a:ea typeface="Calibri"/>
              <a:cs typeface="Calibri"/>
              <a:sym typeface="Calibri"/>
            </a:endParaRPr>
          </a:p>
        </p:txBody>
      </p:sp>
      <p:pic>
        <p:nvPicPr>
          <p:cNvPr id="5" name="Picture 4">
            <a:extLst>
              <a:ext uri="{FF2B5EF4-FFF2-40B4-BE49-F238E27FC236}">
                <a16:creationId xmlns:a16="http://schemas.microsoft.com/office/drawing/2014/main" id="{C3E0B0AB-24A9-E725-77EC-F9770A7C62D7}"/>
              </a:ext>
            </a:extLst>
          </p:cNvPr>
          <p:cNvPicPr>
            <a:picLocks noChangeAspect="1"/>
          </p:cNvPicPr>
          <p:nvPr/>
        </p:nvPicPr>
        <p:blipFill>
          <a:blip r:embed="rId2"/>
          <a:stretch>
            <a:fillRect/>
          </a:stretch>
        </p:blipFill>
        <p:spPr>
          <a:xfrm>
            <a:off x="62821" y="1132516"/>
            <a:ext cx="5751646" cy="2598945"/>
          </a:xfrm>
          <a:prstGeom prst="rect">
            <a:avLst/>
          </a:prstGeom>
        </p:spPr>
      </p:pic>
      <p:sp>
        <p:nvSpPr>
          <p:cNvPr id="6" name="Google Shape;127;p16">
            <a:extLst>
              <a:ext uri="{FF2B5EF4-FFF2-40B4-BE49-F238E27FC236}">
                <a16:creationId xmlns:a16="http://schemas.microsoft.com/office/drawing/2014/main" id="{7DADF5DE-E020-CBCE-AA0E-20176759115E}"/>
              </a:ext>
            </a:extLst>
          </p:cNvPr>
          <p:cNvSpPr txBox="1"/>
          <p:nvPr/>
        </p:nvSpPr>
        <p:spPr>
          <a:xfrm>
            <a:off x="7095078" y="1776779"/>
            <a:ext cx="4903803" cy="2349331"/>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400"/>
              </a:spcBef>
              <a:spcAft>
                <a:spcPts val="0"/>
              </a:spcAft>
              <a:buNone/>
            </a:pPr>
            <a:r>
              <a:rPr lang="en-US" sz="2000" b="1" dirty="0">
                <a:solidFill>
                  <a:srgbClr val="336EA8"/>
                </a:solidFill>
                <a:latin typeface="Calibri"/>
                <a:ea typeface="Calibri"/>
                <a:cs typeface="Calibri"/>
                <a:sym typeface="Calibri"/>
              </a:rPr>
              <a:t>User Journey:</a:t>
            </a:r>
            <a:endParaRPr sz="2000" b="1" dirty="0">
              <a:solidFill>
                <a:srgbClr val="336EA8"/>
              </a:solidFill>
              <a:latin typeface="Calibri"/>
              <a:ea typeface="Calibri"/>
              <a:cs typeface="Calibri"/>
              <a:sym typeface="Calibri"/>
            </a:endParaRPr>
          </a:p>
          <a:p>
            <a:pPr marL="412750" lvl="1" indent="-285750">
              <a:spcBef>
                <a:spcPts val="400"/>
              </a:spcBef>
              <a:buClr>
                <a:srgbClr val="336EA8"/>
              </a:buClr>
              <a:buSzPts val="1600"/>
              <a:buFont typeface="Arial" panose="020B0604020202020204" pitchFamily="34" charset="0"/>
              <a:buChar char="•"/>
            </a:pPr>
            <a:r>
              <a:rPr lang="en-US" sz="1600" dirty="0">
                <a:solidFill>
                  <a:srgbClr val="336EA8"/>
                </a:solidFill>
                <a:latin typeface="Calibri"/>
                <a:ea typeface="Calibri"/>
                <a:cs typeface="Calibri"/>
                <a:sym typeface="Calibri"/>
              </a:rPr>
              <a:t>From the Monitoring, the user can tracking Actual and predictions data Day by day and see if </a:t>
            </a:r>
          </a:p>
          <a:p>
            <a:pPr marL="127000" lvl="1">
              <a:spcBef>
                <a:spcPts val="400"/>
              </a:spcBef>
              <a:buClr>
                <a:srgbClr val="336EA8"/>
              </a:buClr>
              <a:buSzPts val="1600"/>
            </a:pPr>
            <a:r>
              <a:rPr lang="en-US" sz="1600" dirty="0">
                <a:solidFill>
                  <a:srgbClr val="336EA8"/>
                </a:solidFill>
                <a:latin typeface="Calibri"/>
                <a:ea typeface="Calibri"/>
                <a:cs typeface="Calibri"/>
                <a:sym typeface="Calibri"/>
              </a:rPr>
              <a:t>      Have a problem will send alert to email with details</a:t>
            </a:r>
          </a:p>
          <a:p>
            <a:pPr marL="127000" lvl="1" algn="ctr">
              <a:spcBef>
                <a:spcPts val="400"/>
              </a:spcBef>
              <a:buClr>
                <a:srgbClr val="336EA8"/>
              </a:buClr>
              <a:buSzPts val="1600"/>
            </a:pPr>
            <a:r>
              <a:rPr lang="en-US" sz="1600" dirty="0">
                <a:solidFill>
                  <a:srgbClr val="336EA8"/>
                </a:solidFill>
                <a:latin typeface="Calibri"/>
                <a:ea typeface="Calibri"/>
                <a:cs typeface="Calibri"/>
                <a:sym typeface="Calibri"/>
              </a:rPr>
              <a:t>      including (Date- Actual sales – Prediction sales                  Error percentage – Model type – Current MAE Accuracy) About results</a:t>
            </a:r>
          </a:p>
        </p:txBody>
      </p:sp>
      <p:pic>
        <p:nvPicPr>
          <p:cNvPr id="7" name="Google Shape;110;p1">
            <a:extLst>
              <a:ext uri="{FF2B5EF4-FFF2-40B4-BE49-F238E27FC236}">
                <a16:creationId xmlns:a16="http://schemas.microsoft.com/office/drawing/2014/main" id="{029470EF-1C02-959F-993B-3AB2E701CE77}"/>
              </a:ext>
            </a:extLst>
          </p:cNvPr>
          <p:cNvPicPr preferRelativeResize="0"/>
          <p:nvPr/>
        </p:nvPicPr>
        <p:blipFill>
          <a:blip r:embed="rId3"/>
          <a:srcRect/>
          <a:stretch/>
        </p:blipFill>
        <p:spPr>
          <a:xfrm>
            <a:off x="9113900" y="6356349"/>
            <a:ext cx="1362250" cy="365125"/>
          </a:xfrm>
          <a:prstGeom prst="rect">
            <a:avLst/>
          </a:prstGeom>
          <a:noFill/>
          <a:ln>
            <a:noFill/>
          </a:ln>
        </p:spPr>
      </p:pic>
      <p:sp>
        <p:nvSpPr>
          <p:cNvPr id="8" name="TextBox 7">
            <a:extLst>
              <a:ext uri="{FF2B5EF4-FFF2-40B4-BE49-F238E27FC236}">
                <a16:creationId xmlns:a16="http://schemas.microsoft.com/office/drawing/2014/main" id="{657318C8-9CA5-34BE-B2F4-F27A59CFE822}"/>
              </a:ext>
            </a:extLst>
          </p:cNvPr>
          <p:cNvSpPr txBox="1"/>
          <p:nvPr/>
        </p:nvSpPr>
        <p:spPr>
          <a:xfrm>
            <a:off x="1145474" y="6385022"/>
            <a:ext cx="2038205" cy="523220"/>
          </a:xfrm>
          <a:prstGeom prst="rect">
            <a:avLst/>
          </a:prstGeom>
          <a:noFill/>
        </p:spPr>
        <p:txBody>
          <a:bodyPr wrap="square" rtlCol="0">
            <a:spAutoFit/>
          </a:bodyPr>
          <a:lstStyle/>
          <a:p>
            <a:pPr algn="ctr"/>
            <a:r>
              <a:rPr lang="en-US" dirty="0">
                <a:solidFill>
                  <a:schemeClr val="lt1"/>
                </a:solidFill>
              </a:rPr>
              <a:t>12/2025</a:t>
            </a:r>
            <a:endParaRPr lang="en-US" dirty="0">
              <a:solidFill>
                <a:schemeClr val="lt1"/>
              </a:solidFill>
              <a:latin typeface="Calibri"/>
              <a:ea typeface="Calibri"/>
              <a:cs typeface="Calibri"/>
              <a:sym typeface="Calibri"/>
            </a:endParaRPr>
          </a:p>
          <a:p>
            <a:pPr algn="ctr"/>
            <a:endParaRPr lang="en-US" dirty="0"/>
          </a:p>
        </p:txBody>
      </p:sp>
      <p:pic>
        <p:nvPicPr>
          <p:cNvPr id="9" name="Picture 8">
            <a:extLst>
              <a:ext uri="{FF2B5EF4-FFF2-40B4-BE49-F238E27FC236}">
                <a16:creationId xmlns:a16="http://schemas.microsoft.com/office/drawing/2014/main" id="{C3C3CAAC-0A2B-5EAB-2B44-59218330EC60}"/>
              </a:ext>
            </a:extLst>
          </p:cNvPr>
          <p:cNvPicPr>
            <a:picLocks noChangeAspect="1"/>
          </p:cNvPicPr>
          <p:nvPr/>
        </p:nvPicPr>
        <p:blipFill>
          <a:blip r:embed="rId4"/>
          <a:stretch>
            <a:fillRect/>
          </a:stretch>
        </p:blipFill>
        <p:spPr>
          <a:xfrm>
            <a:off x="145494" y="3840073"/>
            <a:ext cx="5751646" cy="2516276"/>
          </a:xfrm>
          <a:prstGeom prst="rect">
            <a:avLst/>
          </a:prstGeom>
        </p:spPr>
      </p:pic>
    </p:spTree>
    <p:extLst>
      <p:ext uri="{BB962C8B-B14F-4D97-AF65-F5344CB8AC3E}">
        <p14:creationId xmlns:p14="http://schemas.microsoft.com/office/powerpoint/2010/main" val="2094377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a:p>
        </p:txBody>
      </p:sp>
      <p:sp>
        <p:nvSpPr>
          <p:cNvPr id="135" name="Google Shape;135;p17"/>
          <p:cNvSpPr txBox="1"/>
          <p:nvPr/>
        </p:nvSpPr>
        <p:spPr>
          <a:xfrm>
            <a:off x="1812900" y="286250"/>
            <a:ext cx="7860000" cy="819300"/>
          </a:xfrm>
          <a:prstGeom prst="rect">
            <a:avLst/>
          </a:prstGeom>
          <a:noFill/>
          <a:ln>
            <a:noFill/>
          </a:ln>
        </p:spPr>
        <p:txBody>
          <a:bodyPr spcFirstLastPara="1" wrap="square" lIns="91425" tIns="91425" rIns="91425" bIns="91425" anchor="t" anchorCtr="0">
            <a:spAutoFit/>
          </a:bodyPr>
          <a:lstStyle/>
          <a:p>
            <a:pPr marL="228600" lvl="0" indent="-50800" algn="ctr" rtl="0">
              <a:lnSpc>
                <a:spcPct val="90000"/>
              </a:lnSpc>
              <a:spcBef>
                <a:spcPts val="0"/>
              </a:spcBef>
              <a:spcAft>
                <a:spcPts val="0"/>
              </a:spcAft>
              <a:buNone/>
            </a:pPr>
            <a:r>
              <a:rPr lang="en-US" sz="4580" b="1">
                <a:solidFill>
                  <a:srgbClr val="0FAB7D"/>
                </a:solidFill>
                <a:latin typeface="Calibri"/>
                <a:ea typeface="Calibri"/>
                <a:cs typeface="Calibri"/>
                <a:sym typeface="Calibri"/>
              </a:rPr>
              <a:t>Project Wireframes:</a:t>
            </a:r>
            <a:endParaRPr sz="2500" b="1">
              <a:solidFill>
                <a:srgbClr val="0FAB7D"/>
              </a:solidFill>
              <a:latin typeface="Calibri"/>
              <a:ea typeface="Calibri"/>
              <a:cs typeface="Calibri"/>
              <a:sym typeface="Calibri"/>
            </a:endParaRPr>
          </a:p>
        </p:txBody>
      </p:sp>
      <p:sp>
        <p:nvSpPr>
          <p:cNvPr id="136" name="Google Shape;136;p17"/>
          <p:cNvSpPr txBox="1"/>
          <p:nvPr/>
        </p:nvSpPr>
        <p:spPr>
          <a:xfrm>
            <a:off x="7123050" y="1840050"/>
            <a:ext cx="4851600" cy="4337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400"/>
              </a:spcBef>
              <a:spcAft>
                <a:spcPts val="0"/>
              </a:spcAft>
              <a:buNone/>
            </a:pPr>
            <a:r>
              <a:rPr lang="en-US" sz="2000" b="1">
                <a:solidFill>
                  <a:srgbClr val="336EA8"/>
                </a:solidFill>
                <a:latin typeface="Calibri"/>
                <a:ea typeface="Calibri"/>
                <a:cs typeface="Calibri"/>
                <a:sym typeface="Calibri"/>
              </a:rPr>
              <a:t>User Experience:</a:t>
            </a:r>
            <a:endParaRPr sz="2000" b="1">
              <a:solidFill>
                <a:srgbClr val="336EA8"/>
              </a:solidFill>
              <a:latin typeface="Calibri"/>
              <a:ea typeface="Calibri"/>
              <a:cs typeface="Calibri"/>
              <a:sym typeface="Calibri"/>
            </a:endParaRPr>
          </a:p>
          <a:p>
            <a:pPr marL="457200" lvl="0" indent="-298450" algn="l" rtl="0">
              <a:lnSpc>
                <a:spcPct val="115000"/>
              </a:lnSpc>
              <a:spcBef>
                <a:spcPts val="1200"/>
              </a:spcBef>
              <a:spcAft>
                <a:spcPts val="0"/>
              </a:spcAft>
              <a:buClr>
                <a:schemeClr val="dk1"/>
              </a:buClr>
              <a:buSzPts val="1100"/>
              <a:buChar char="●"/>
            </a:pPr>
            <a:r>
              <a:rPr lang="en-US" sz="1600">
                <a:solidFill>
                  <a:srgbClr val="336EA8"/>
                </a:solidFill>
                <a:latin typeface="Calibri"/>
                <a:ea typeface="Calibri"/>
                <a:cs typeface="Calibri"/>
                <a:sym typeface="Calibri"/>
              </a:rPr>
              <a:t>Users begin with an interactive chart showing past sales and the model’s future predictions.</a:t>
            </a:r>
            <a:br>
              <a:rPr lang="en-US" sz="1600">
                <a:solidFill>
                  <a:srgbClr val="336EA8"/>
                </a:solidFill>
                <a:latin typeface="Calibri"/>
                <a:ea typeface="Calibri"/>
                <a:cs typeface="Calibri"/>
                <a:sym typeface="Calibri"/>
              </a:rPr>
            </a:br>
            <a:endParaRPr sz="1600">
              <a:solidFill>
                <a:srgbClr val="336EA8"/>
              </a:solidFill>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Char char="●"/>
            </a:pPr>
            <a:r>
              <a:rPr lang="en-US" sz="1600">
                <a:solidFill>
                  <a:srgbClr val="336EA8"/>
                </a:solidFill>
                <a:latin typeface="Calibri"/>
                <a:ea typeface="Calibri"/>
                <a:cs typeface="Calibri"/>
                <a:sym typeface="Calibri"/>
              </a:rPr>
              <a:t>They can hover over the plot to inspect exact values and see how sales are expected to move.</a:t>
            </a:r>
            <a:br>
              <a:rPr lang="en-US" sz="1600">
                <a:solidFill>
                  <a:srgbClr val="336EA8"/>
                </a:solidFill>
                <a:latin typeface="Calibri"/>
                <a:ea typeface="Calibri"/>
                <a:cs typeface="Calibri"/>
                <a:sym typeface="Calibri"/>
              </a:rPr>
            </a:br>
            <a:endParaRPr sz="1600">
              <a:solidFill>
                <a:srgbClr val="336EA8"/>
              </a:solidFill>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Char char="●"/>
            </a:pPr>
            <a:r>
              <a:rPr lang="en-US" sz="1600">
                <a:solidFill>
                  <a:srgbClr val="336EA8"/>
                </a:solidFill>
                <a:latin typeface="Calibri"/>
                <a:ea typeface="Calibri"/>
                <a:cs typeface="Calibri"/>
                <a:sym typeface="Calibri"/>
              </a:rPr>
              <a:t>A forecast table underneath provides daily predicted values with clear upper and lower bounds.</a:t>
            </a:r>
            <a:br>
              <a:rPr lang="en-US" sz="1600">
                <a:solidFill>
                  <a:srgbClr val="336EA8"/>
                </a:solidFill>
                <a:latin typeface="Calibri"/>
                <a:ea typeface="Calibri"/>
                <a:cs typeface="Calibri"/>
                <a:sym typeface="Calibri"/>
              </a:rPr>
            </a:br>
            <a:endParaRPr sz="1600">
              <a:solidFill>
                <a:srgbClr val="336EA8"/>
              </a:solidFill>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Char char="●"/>
            </a:pPr>
            <a:r>
              <a:rPr lang="en-US" sz="1600">
                <a:solidFill>
                  <a:srgbClr val="336EA8"/>
                </a:solidFill>
                <a:latin typeface="Calibri"/>
                <a:ea typeface="Calibri"/>
                <a:cs typeface="Calibri"/>
                <a:sym typeface="Calibri"/>
              </a:rPr>
              <a:t>The layout lets users move easily from overall trends to specific numbers needed for planning.</a:t>
            </a:r>
            <a:br>
              <a:rPr lang="en-US" sz="1600">
                <a:solidFill>
                  <a:srgbClr val="336EA8"/>
                </a:solidFill>
                <a:latin typeface="Calibri"/>
                <a:ea typeface="Calibri"/>
                <a:cs typeface="Calibri"/>
                <a:sym typeface="Calibri"/>
              </a:rPr>
            </a:br>
            <a:endParaRPr sz="1600">
              <a:solidFill>
                <a:srgbClr val="336EA8"/>
              </a:solidFill>
              <a:latin typeface="Calibri"/>
              <a:ea typeface="Calibri"/>
              <a:cs typeface="Calibri"/>
              <a:sym typeface="Calibri"/>
            </a:endParaRPr>
          </a:p>
        </p:txBody>
      </p:sp>
      <p:pic>
        <p:nvPicPr>
          <p:cNvPr id="137" name="Google Shape;137;p17"/>
          <p:cNvPicPr preferRelativeResize="0"/>
          <p:nvPr/>
        </p:nvPicPr>
        <p:blipFill>
          <a:blip r:embed="rId3"/>
          <a:srcRect l="7854" r="7854"/>
          <a:stretch/>
        </p:blipFill>
        <p:spPr>
          <a:xfrm>
            <a:off x="217350" y="1232494"/>
            <a:ext cx="6186000" cy="2863800"/>
          </a:xfrm>
          <a:prstGeom prst="snip2DiagRect">
            <a:avLst>
              <a:gd name="adj1" fmla="val 0"/>
              <a:gd name="adj2" fmla="val 16667"/>
            </a:avLst>
          </a:prstGeom>
          <a:solidFill>
            <a:srgbClr val="ECECEC"/>
          </a:solidFill>
          <a:ln w="88900" cap="sq" cmpd="sng">
            <a:solidFill>
              <a:srgbClr val="336EA8"/>
            </a:solidFill>
            <a:prstDash val="solid"/>
            <a:miter lim="800000"/>
            <a:headEnd type="none" w="sm" len="sm"/>
            <a:tailEnd type="none" w="sm" len="sm"/>
          </a:ln>
          <a:effectLst>
            <a:outerShdw blurRad="88900" algn="tl" rotWithShape="0">
              <a:srgbClr val="000000">
                <a:alpha val="44310"/>
              </a:srgbClr>
            </a:outerShdw>
          </a:effectLst>
        </p:spPr>
      </p:pic>
      <p:pic>
        <p:nvPicPr>
          <p:cNvPr id="138" name="Google Shape;138;p17" title="Screenshot 2025-11-28 at 4.21.42 PM.png"/>
          <p:cNvPicPr preferRelativeResize="0"/>
          <p:nvPr/>
        </p:nvPicPr>
        <p:blipFill rotWithShape="1">
          <a:blip r:embed="rId4">
            <a:alphaModFix/>
          </a:blip>
          <a:srcRect l="2588" r="2588"/>
          <a:stretch/>
        </p:blipFill>
        <p:spPr>
          <a:xfrm>
            <a:off x="460589" y="4298309"/>
            <a:ext cx="5274300" cy="2441700"/>
          </a:xfrm>
          <a:prstGeom prst="snip2DiagRect">
            <a:avLst>
              <a:gd name="adj1" fmla="val 0"/>
              <a:gd name="adj2" fmla="val 16667"/>
            </a:avLst>
          </a:prstGeom>
          <a:solidFill>
            <a:srgbClr val="ECECEC"/>
          </a:solidFill>
          <a:ln w="88900" cap="sq" cmpd="sng">
            <a:solidFill>
              <a:srgbClr val="336EA8"/>
            </a:solidFill>
            <a:prstDash val="solid"/>
            <a:miter lim="800000"/>
            <a:headEnd type="none" w="sm" len="sm"/>
            <a:tailEnd type="none" w="sm" len="sm"/>
          </a:ln>
          <a:effectLst>
            <a:outerShdw blurRad="88900" algn="tl" rotWithShape="0">
              <a:srgbClr val="000000">
                <a:alpha val="44310"/>
              </a:srgbClr>
            </a:outerShdw>
          </a:effectLst>
        </p:spPr>
      </p:pic>
      <p:pic>
        <p:nvPicPr>
          <p:cNvPr id="2" name="Google Shape;110;p1">
            <a:extLst>
              <a:ext uri="{FF2B5EF4-FFF2-40B4-BE49-F238E27FC236}">
                <a16:creationId xmlns:a16="http://schemas.microsoft.com/office/drawing/2014/main" id="{D898175C-C165-BE95-7BF9-AC8441B150CA}"/>
              </a:ext>
            </a:extLst>
          </p:cNvPr>
          <p:cNvPicPr preferRelativeResize="0"/>
          <p:nvPr/>
        </p:nvPicPr>
        <p:blipFill>
          <a:blip r:embed="rId5"/>
          <a:srcRect/>
          <a:stretch/>
        </p:blipFill>
        <p:spPr>
          <a:xfrm>
            <a:off x="9087723" y="6374884"/>
            <a:ext cx="1362250" cy="365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body" idx="1"/>
          </p:nvPr>
        </p:nvSpPr>
        <p:spPr>
          <a:xfrm>
            <a:off x="344640" y="1573930"/>
            <a:ext cx="11502600" cy="5147400"/>
          </a:xfrm>
          <a:prstGeom prst="rect">
            <a:avLst/>
          </a:prstGeom>
          <a:noFill/>
          <a:ln>
            <a:noFill/>
          </a:ln>
        </p:spPr>
        <p:txBody>
          <a:bodyPr spcFirstLastPara="1" wrap="square" lIns="91425" tIns="45700" rIns="91425" bIns="45700" anchor="t" anchorCtr="0">
            <a:normAutofit fontScale="70000" lnSpcReduction="20000"/>
          </a:bodyPr>
          <a:lstStyle/>
          <a:p>
            <a:pPr marL="0" marR="0" lvl="0" indent="0" algn="l" rtl="0">
              <a:lnSpc>
                <a:spcPct val="90000"/>
              </a:lnSpc>
              <a:spcBef>
                <a:spcPts val="1000"/>
              </a:spcBef>
              <a:spcAft>
                <a:spcPts val="0"/>
              </a:spcAft>
              <a:buClr>
                <a:srgbClr val="000000"/>
              </a:buClr>
              <a:buSzPct val="75000"/>
              <a:buFont typeface="Arial"/>
              <a:buNone/>
            </a:pPr>
            <a:r>
              <a:rPr lang="en-US" sz="2400" b="1" dirty="0">
                <a:solidFill>
                  <a:srgbClr val="336EA8"/>
                </a:solidFill>
              </a:rPr>
              <a:t>Primary End Users</a:t>
            </a:r>
            <a:endParaRPr sz="2400" b="1" dirty="0">
              <a:solidFill>
                <a:srgbClr val="336EA8"/>
              </a:solidFill>
            </a:endParaRPr>
          </a:p>
          <a:p>
            <a:pPr marL="457200" marR="0" lvl="0" indent="-317500" algn="l" rtl="0">
              <a:lnSpc>
                <a:spcPct val="90000"/>
              </a:lnSpc>
              <a:spcBef>
                <a:spcPts val="1000"/>
              </a:spcBef>
              <a:spcAft>
                <a:spcPts val="0"/>
              </a:spcAft>
              <a:buClr>
                <a:srgbClr val="336EA8"/>
              </a:buClr>
              <a:buSzPct val="100000"/>
              <a:buChar char="•"/>
            </a:pPr>
            <a:r>
              <a:rPr lang="en-US" sz="2000" b="1" dirty="0">
                <a:solidFill>
                  <a:srgbClr val="336EA8"/>
                </a:solidFill>
              </a:rPr>
              <a:t>Store Managers:</a:t>
            </a:r>
            <a:r>
              <a:rPr lang="en-US" sz="2000" dirty="0">
                <a:solidFill>
                  <a:srgbClr val="336EA8"/>
                </a:solidFill>
              </a:rPr>
              <a:t> need reliable estimates to organize inventory, staff scheduling, and daily operations.</a:t>
            </a:r>
            <a:endParaRPr sz="2000" dirty="0">
              <a:solidFill>
                <a:srgbClr val="336EA8"/>
              </a:solidFill>
            </a:endParaRPr>
          </a:p>
          <a:p>
            <a:pPr marL="457200" marR="0" lvl="0" indent="-317500" algn="l" rtl="0">
              <a:lnSpc>
                <a:spcPct val="90000"/>
              </a:lnSpc>
              <a:spcBef>
                <a:spcPts val="0"/>
              </a:spcBef>
              <a:spcAft>
                <a:spcPts val="0"/>
              </a:spcAft>
              <a:buClr>
                <a:srgbClr val="336EA8"/>
              </a:buClr>
              <a:buSzPct val="100000"/>
              <a:buChar char="•"/>
            </a:pPr>
            <a:r>
              <a:rPr lang="en-US" sz="2000" b="1" dirty="0">
                <a:solidFill>
                  <a:srgbClr val="336EA8"/>
                </a:solidFill>
              </a:rPr>
              <a:t>Operations &amp; Planning Teams:</a:t>
            </a:r>
            <a:r>
              <a:rPr lang="en-US" sz="2000" dirty="0">
                <a:solidFill>
                  <a:srgbClr val="336EA8"/>
                </a:solidFill>
              </a:rPr>
              <a:t> rely on future sales numbers for purchasing decisions and budgeting.</a:t>
            </a:r>
            <a:endParaRPr sz="2000" dirty="0">
              <a:solidFill>
                <a:srgbClr val="336EA8"/>
              </a:solidFill>
            </a:endParaRPr>
          </a:p>
          <a:p>
            <a:pPr marL="457200" marR="0" lvl="0" indent="-317500" algn="l" rtl="0">
              <a:lnSpc>
                <a:spcPct val="90000"/>
              </a:lnSpc>
              <a:spcBef>
                <a:spcPts val="0"/>
              </a:spcBef>
              <a:spcAft>
                <a:spcPts val="0"/>
              </a:spcAft>
              <a:buClr>
                <a:srgbClr val="336EA8"/>
              </a:buClr>
              <a:buSzPct val="100000"/>
              <a:buChar char="•"/>
            </a:pPr>
            <a:r>
              <a:rPr lang="en-US" sz="2000" b="1" dirty="0">
                <a:solidFill>
                  <a:srgbClr val="336EA8"/>
                </a:solidFill>
              </a:rPr>
              <a:t>Regional or Head Office Supervisors:</a:t>
            </a:r>
            <a:r>
              <a:rPr lang="en-US" sz="2000" dirty="0">
                <a:solidFill>
                  <a:srgbClr val="336EA8"/>
                </a:solidFill>
              </a:rPr>
              <a:t> oversee multiple stores and compare performance across locations.</a:t>
            </a:r>
            <a:endParaRPr sz="2000" dirty="0">
              <a:solidFill>
                <a:srgbClr val="336EA8"/>
              </a:solidFill>
            </a:endParaRPr>
          </a:p>
          <a:p>
            <a:pPr marL="0" marR="0" lvl="0" indent="0" algn="l" rtl="0">
              <a:lnSpc>
                <a:spcPct val="90000"/>
              </a:lnSpc>
              <a:spcBef>
                <a:spcPts val="1000"/>
              </a:spcBef>
              <a:spcAft>
                <a:spcPts val="0"/>
              </a:spcAft>
              <a:buClr>
                <a:srgbClr val="000000"/>
              </a:buClr>
              <a:buSzPct val="75000"/>
              <a:buFont typeface="Arial"/>
              <a:buNone/>
            </a:pPr>
            <a:r>
              <a:rPr lang="en-US" sz="2400" b="1" dirty="0">
                <a:solidFill>
                  <a:srgbClr val="336EA8"/>
                </a:solidFill>
              </a:rPr>
              <a:t>Key Features</a:t>
            </a:r>
            <a:endParaRPr sz="2400" b="1" dirty="0">
              <a:solidFill>
                <a:srgbClr val="336EA8"/>
              </a:solidFill>
            </a:endParaRPr>
          </a:p>
          <a:p>
            <a:pPr marL="457200" lvl="0" indent="-308610" algn="l" rtl="0">
              <a:lnSpc>
                <a:spcPct val="115000"/>
              </a:lnSpc>
              <a:spcBef>
                <a:spcPts val="1200"/>
              </a:spcBef>
              <a:spcAft>
                <a:spcPts val="0"/>
              </a:spcAft>
              <a:buClr>
                <a:srgbClr val="336EA8"/>
              </a:buClr>
              <a:buSzPct val="163636"/>
              <a:buChar char="•"/>
            </a:pPr>
            <a:r>
              <a:rPr lang="en-US" sz="1100" b="1" dirty="0">
                <a:solidFill>
                  <a:srgbClr val="336EA8"/>
                </a:solidFill>
              </a:rPr>
              <a:t> </a:t>
            </a:r>
            <a:r>
              <a:rPr lang="en-US" sz="2000" b="1" dirty="0">
                <a:solidFill>
                  <a:srgbClr val="336EA8"/>
                </a:solidFill>
              </a:rPr>
              <a:t>Interactive Sales Forecast Chart</a:t>
            </a:r>
            <a:br>
              <a:rPr lang="en-US" sz="2000" b="1" dirty="0">
                <a:solidFill>
                  <a:srgbClr val="336EA8"/>
                </a:solidFill>
              </a:rPr>
            </a:br>
            <a:r>
              <a:rPr lang="en-US" sz="2000" dirty="0">
                <a:solidFill>
                  <a:srgbClr val="336EA8"/>
                </a:solidFill>
              </a:rPr>
              <a:t> Shows historical trends and future predictions, helping users quickly understand expected demand.</a:t>
            </a:r>
            <a:endParaRPr sz="2000" dirty="0">
              <a:solidFill>
                <a:srgbClr val="336EA8"/>
              </a:solidFill>
            </a:endParaRPr>
          </a:p>
          <a:p>
            <a:pPr marL="457200" lvl="0" indent="-317500" algn="l" rtl="0">
              <a:lnSpc>
                <a:spcPct val="115000"/>
              </a:lnSpc>
              <a:spcBef>
                <a:spcPts val="0"/>
              </a:spcBef>
              <a:spcAft>
                <a:spcPts val="0"/>
              </a:spcAft>
              <a:buClr>
                <a:srgbClr val="336EA8"/>
              </a:buClr>
              <a:buSzPct val="100000"/>
              <a:buChar char="•"/>
            </a:pPr>
            <a:r>
              <a:rPr lang="en-US" sz="2000" b="1" dirty="0">
                <a:solidFill>
                  <a:srgbClr val="336EA8"/>
                </a:solidFill>
              </a:rPr>
              <a:t>Daily Forecast Table</a:t>
            </a:r>
            <a:br>
              <a:rPr lang="en-US" sz="2000" b="1" dirty="0">
                <a:solidFill>
                  <a:srgbClr val="336EA8"/>
                </a:solidFill>
              </a:rPr>
            </a:br>
            <a:r>
              <a:rPr lang="en-US" sz="2000" dirty="0">
                <a:solidFill>
                  <a:srgbClr val="336EA8"/>
                </a:solidFill>
              </a:rPr>
              <a:t> Provides exact future sales values with upper and lower bounds, useful for stock ordering and staffing.</a:t>
            </a:r>
            <a:endParaRPr sz="2000" dirty="0">
              <a:solidFill>
                <a:srgbClr val="336EA8"/>
              </a:solidFill>
            </a:endParaRPr>
          </a:p>
          <a:p>
            <a:pPr marL="457200" lvl="0" indent="-317500" algn="l" rtl="0">
              <a:lnSpc>
                <a:spcPct val="115000"/>
              </a:lnSpc>
              <a:spcBef>
                <a:spcPts val="0"/>
              </a:spcBef>
              <a:spcAft>
                <a:spcPts val="0"/>
              </a:spcAft>
              <a:buClr>
                <a:srgbClr val="336EA8"/>
              </a:buClr>
              <a:buSzPct val="100000"/>
              <a:buChar char="•"/>
            </a:pPr>
            <a:r>
              <a:rPr lang="en-US" sz="2000" b="1" dirty="0">
                <a:solidFill>
                  <a:srgbClr val="336EA8"/>
                </a:solidFill>
              </a:rPr>
              <a:t>Time Range Selection</a:t>
            </a:r>
            <a:br>
              <a:rPr lang="en-US" sz="2000" b="1" dirty="0">
                <a:solidFill>
                  <a:srgbClr val="336EA8"/>
                </a:solidFill>
              </a:rPr>
            </a:br>
            <a:r>
              <a:rPr lang="en-US" sz="2000" dirty="0">
                <a:solidFill>
                  <a:srgbClr val="336EA8"/>
                </a:solidFill>
              </a:rPr>
              <a:t> Users can select the forecast horizon (e.g., next 7 or 30 days) based on planning needs.</a:t>
            </a:r>
            <a:endParaRPr sz="2000" dirty="0">
              <a:solidFill>
                <a:srgbClr val="336EA8"/>
              </a:solidFill>
            </a:endParaRPr>
          </a:p>
          <a:p>
            <a:pPr marL="457200" lvl="0" indent="-317500" algn="l" rtl="0">
              <a:lnSpc>
                <a:spcPct val="115000"/>
              </a:lnSpc>
              <a:spcBef>
                <a:spcPts val="0"/>
              </a:spcBef>
              <a:spcAft>
                <a:spcPts val="0"/>
              </a:spcAft>
              <a:buClr>
                <a:srgbClr val="336EA8"/>
              </a:buClr>
              <a:buSzPct val="100000"/>
              <a:buChar char="•"/>
            </a:pPr>
            <a:r>
              <a:rPr lang="en-US" sz="2000" b="1" dirty="0">
                <a:solidFill>
                  <a:srgbClr val="336EA8"/>
                </a:solidFill>
              </a:rPr>
              <a:t>Store and Region Insights (from the dataset)</a:t>
            </a:r>
            <a:br>
              <a:rPr lang="en-US" sz="2000" b="1" dirty="0">
                <a:solidFill>
                  <a:srgbClr val="336EA8"/>
                </a:solidFill>
              </a:rPr>
            </a:br>
            <a:r>
              <a:rPr lang="en-US" sz="2000" dirty="0">
                <a:solidFill>
                  <a:srgbClr val="336EA8"/>
                </a:solidFill>
              </a:rPr>
              <a:t> Since the dataset includes cities, states, store types, and clusters, users can filter or interpret forecasts at a store-level perspective.</a:t>
            </a:r>
            <a:endParaRPr sz="2000" dirty="0">
              <a:solidFill>
                <a:srgbClr val="336EA8"/>
              </a:solidFill>
            </a:endParaRPr>
          </a:p>
          <a:p>
            <a:pPr marL="457200" lvl="0" indent="-317500" algn="l" rtl="0">
              <a:lnSpc>
                <a:spcPct val="115000"/>
              </a:lnSpc>
              <a:spcBef>
                <a:spcPts val="0"/>
              </a:spcBef>
              <a:spcAft>
                <a:spcPts val="0"/>
              </a:spcAft>
              <a:buClr>
                <a:srgbClr val="336EA8"/>
              </a:buClr>
              <a:buSzPct val="100000"/>
              <a:buChar char="•"/>
            </a:pPr>
            <a:r>
              <a:rPr lang="en-US" sz="2000" b="1" dirty="0">
                <a:solidFill>
                  <a:srgbClr val="336EA8"/>
                </a:solidFill>
              </a:rPr>
              <a:t>Clean Dashboard Summary</a:t>
            </a:r>
            <a:br>
              <a:rPr lang="en-US" sz="2000" b="1" dirty="0">
                <a:solidFill>
                  <a:srgbClr val="336EA8"/>
                </a:solidFill>
              </a:rPr>
            </a:br>
            <a:r>
              <a:rPr lang="en-US" sz="2000" dirty="0">
                <a:solidFill>
                  <a:srgbClr val="336EA8"/>
                </a:solidFill>
              </a:rPr>
              <a:t> Shows total records, unique stores, cities, states, families, and clusters to help users understand the scale of the data.</a:t>
            </a:r>
            <a:endParaRPr sz="2000" dirty="0">
              <a:solidFill>
                <a:srgbClr val="336EA8"/>
              </a:solidFill>
            </a:endParaRPr>
          </a:p>
          <a:p>
            <a:pPr marL="0" marR="0" lvl="0" indent="0" algn="l" rtl="0">
              <a:lnSpc>
                <a:spcPct val="90000"/>
              </a:lnSpc>
              <a:spcBef>
                <a:spcPts val="1200"/>
              </a:spcBef>
              <a:spcAft>
                <a:spcPts val="0"/>
              </a:spcAft>
              <a:buClr>
                <a:srgbClr val="000000"/>
              </a:buClr>
              <a:buSzPct val="75000"/>
              <a:buFont typeface="Arial"/>
              <a:buNone/>
            </a:pPr>
            <a:r>
              <a:rPr lang="en-US" sz="2400" b="1" dirty="0">
                <a:solidFill>
                  <a:srgbClr val="336EA8"/>
                </a:solidFill>
              </a:rPr>
              <a:t>How These Features Solve User Problems</a:t>
            </a:r>
            <a:endParaRPr sz="2400" b="1" dirty="0">
              <a:solidFill>
                <a:srgbClr val="336EA8"/>
              </a:solidFill>
            </a:endParaRPr>
          </a:p>
          <a:p>
            <a:pPr marL="457200" marR="0" lvl="0" indent="-317500" algn="l" rtl="0">
              <a:lnSpc>
                <a:spcPct val="115000"/>
              </a:lnSpc>
              <a:spcBef>
                <a:spcPts val="1200"/>
              </a:spcBef>
              <a:spcAft>
                <a:spcPts val="0"/>
              </a:spcAft>
              <a:buClr>
                <a:srgbClr val="336EA8"/>
              </a:buClr>
              <a:buSzPct val="100000"/>
              <a:buChar char="•"/>
            </a:pPr>
            <a:r>
              <a:rPr lang="en-US" sz="2000" b="1" dirty="0">
                <a:solidFill>
                  <a:srgbClr val="336EA8"/>
                </a:solidFill>
              </a:rPr>
              <a:t>Store Managers:</a:t>
            </a:r>
            <a:r>
              <a:rPr lang="en-US" sz="2000" dirty="0">
                <a:solidFill>
                  <a:srgbClr val="336EA8"/>
                </a:solidFill>
              </a:rPr>
              <a:t> They get clear and reliable forecasts, helping them avoid stockouts, reduce waste, and schedule staff better during peak periods.</a:t>
            </a:r>
            <a:endParaRPr sz="2000" dirty="0">
              <a:solidFill>
                <a:srgbClr val="336EA8"/>
              </a:solidFill>
            </a:endParaRPr>
          </a:p>
          <a:p>
            <a:pPr marL="457200" marR="0" lvl="0" indent="-317500" algn="l" rtl="0">
              <a:lnSpc>
                <a:spcPct val="115000"/>
              </a:lnSpc>
              <a:spcBef>
                <a:spcPts val="0"/>
              </a:spcBef>
              <a:spcAft>
                <a:spcPts val="0"/>
              </a:spcAft>
              <a:buClr>
                <a:srgbClr val="336EA8"/>
              </a:buClr>
              <a:buSzPct val="100000"/>
              <a:buChar char="•"/>
            </a:pPr>
            <a:r>
              <a:rPr lang="en-US" sz="2000" b="1" dirty="0">
                <a:solidFill>
                  <a:srgbClr val="336EA8"/>
                </a:solidFill>
              </a:rPr>
              <a:t>Operations Teams:</a:t>
            </a:r>
            <a:r>
              <a:rPr lang="en-US" sz="2000" dirty="0">
                <a:solidFill>
                  <a:srgbClr val="336EA8"/>
                </a:solidFill>
              </a:rPr>
              <a:t> The daily forecast values and confidence ranges help them plan purchasing more accurately and reduce the cost of over-ordering.</a:t>
            </a:r>
            <a:endParaRPr sz="2000" dirty="0">
              <a:solidFill>
                <a:srgbClr val="336EA8"/>
              </a:solidFill>
            </a:endParaRPr>
          </a:p>
          <a:p>
            <a:pPr marL="457200" marR="0" lvl="0" indent="-317500" algn="l" rtl="0">
              <a:lnSpc>
                <a:spcPct val="115000"/>
              </a:lnSpc>
              <a:spcBef>
                <a:spcPts val="0"/>
              </a:spcBef>
              <a:spcAft>
                <a:spcPts val="0"/>
              </a:spcAft>
              <a:buClr>
                <a:srgbClr val="336EA8"/>
              </a:buClr>
              <a:buSzPct val="100000"/>
              <a:buChar char="•"/>
            </a:pPr>
            <a:r>
              <a:rPr lang="en-US" sz="2000" b="1" dirty="0">
                <a:solidFill>
                  <a:srgbClr val="336EA8"/>
                </a:solidFill>
              </a:rPr>
              <a:t>Supervisors &amp; Planners:</a:t>
            </a:r>
            <a:r>
              <a:rPr lang="en-US" sz="2000" dirty="0">
                <a:solidFill>
                  <a:srgbClr val="336EA8"/>
                </a:solidFill>
              </a:rPr>
              <a:t> The dashboard and forecast trends help them compare performance across stores and identify which regions may need more support or resources.</a:t>
            </a:r>
            <a:endParaRPr sz="2000" dirty="0">
              <a:solidFill>
                <a:srgbClr val="336EA8"/>
              </a:solidFill>
            </a:endParaRPr>
          </a:p>
          <a:p>
            <a:pPr marL="0" lvl="0" indent="0" algn="l" rtl="0">
              <a:lnSpc>
                <a:spcPct val="90000"/>
              </a:lnSpc>
              <a:spcBef>
                <a:spcPts val="1200"/>
              </a:spcBef>
              <a:spcAft>
                <a:spcPts val="0"/>
              </a:spcAft>
              <a:buSzPct val="64285"/>
              <a:buNone/>
            </a:pPr>
            <a:endParaRPr dirty="0"/>
          </a:p>
        </p:txBody>
      </p:sp>
      <p:sp>
        <p:nvSpPr>
          <p:cNvPr id="144" name="Google Shape;144;p1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sp>
        <p:nvSpPr>
          <p:cNvPr id="145" name="Google Shape;145;p18"/>
          <p:cNvSpPr txBox="1"/>
          <p:nvPr/>
        </p:nvSpPr>
        <p:spPr>
          <a:xfrm>
            <a:off x="1812900" y="286250"/>
            <a:ext cx="7860000" cy="1165500"/>
          </a:xfrm>
          <a:prstGeom prst="rect">
            <a:avLst/>
          </a:prstGeom>
          <a:noFill/>
          <a:ln>
            <a:noFill/>
          </a:ln>
        </p:spPr>
        <p:txBody>
          <a:bodyPr spcFirstLastPara="1" wrap="square" lIns="91425" tIns="91425" rIns="91425" bIns="91425" anchor="t" anchorCtr="0">
            <a:spAutoFit/>
          </a:bodyPr>
          <a:lstStyle/>
          <a:p>
            <a:pPr marL="228600" lvl="0" indent="-50800" algn="ctr" rtl="0">
              <a:lnSpc>
                <a:spcPct val="90000"/>
              </a:lnSpc>
              <a:spcBef>
                <a:spcPts val="0"/>
              </a:spcBef>
              <a:spcAft>
                <a:spcPts val="0"/>
              </a:spcAft>
              <a:buNone/>
            </a:pPr>
            <a:r>
              <a:rPr lang="en-US" sz="4580" b="1">
                <a:solidFill>
                  <a:srgbClr val="0FAB7D"/>
                </a:solidFill>
                <a:latin typeface="Calibri"/>
                <a:ea typeface="Calibri"/>
                <a:cs typeface="Calibri"/>
                <a:sym typeface="Calibri"/>
              </a:rPr>
              <a:t>End Users &amp; Core features</a:t>
            </a:r>
            <a:endParaRPr sz="4580" b="1">
              <a:solidFill>
                <a:srgbClr val="0FAB7D"/>
              </a:solidFill>
              <a:latin typeface="Calibri"/>
              <a:ea typeface="Calibri"/>
              <a:cs typeface="Calibri"/>
              <a:sym typeface="Calibri"/>
            </a:endParaRPr>
          </a:p>
          <a:p>
            <a:pPr marL="177800" lvl="0" indent="0" algn="l" rtl="0">
              <a:lnSpc>
                <a:spcPct val="90000"/>
              </a:lnSpc>
              <a:spcBef>
                <a:spcPts val="0"/>
              </a:spcBef>
              <a:spcAft>
                <a:spcPts val="0"/>
              </a:spcAft>
              <a:buNone/>
            </a:pPr>
            <a:endParaRPr sz="2500" b="1">
              <a:solidFill>
                <a:srgbClr val="0FAB7D"/>
              </a:solidFill>
              <a:latin typeface="Calibri"/>
              <a:ea typeface="Calibri"/>
              <a:cs typeface="Calibri"/>
              <a:sym typeface="Calibri"/>
            </a:endParaRPr>
          </a:p>
        </p:txBody>
      </p:sp>
      <p:pic>
        <p:nvPicPr>
          <p:cNvPr id="146" name="Google Shape;146;p18" title="9-list-of-aisles-and-sections-for-your-grocery-store-img.jpg"/>
          <p:cNvPicPr preferRelativeResize="0"/>
          <p:nvPr/>
        </p:nvPicPr>
        <p:blipFill rotWithShape="1">
          <a:blip r:embed="rId3">
            <a:alphaModFix/>
          </a:blip>
          <a:srcRect l="13667" r="13674"/>
          <a:stretch/>
        </p:blipFill>
        <p:spPr>
          <a:xfrm>
            <a:off x="8983717" y="1061501"/>
            <a:ext cx="2646000" cy="2731200"/>
          </a:xfrm>
          <a:prstGeom prst="ellipse">
            <a:avLst/>
          </a:prstGeom>
          <a:noFill/>
          <a:ln w="63500" cap="rnd" cmpd="sng">
            <a:solidFill>
              <a:srgbClr val="336EA8"/>
            </a:solidFill>
            <a:prstDash val="solid"/>
            <a:round/>
            <a:headEnd type="none" w="sm" len="sm"/>
            <a:tailEnd type="none" w="sm" len="sm"/>
          </a:ln>
          <a:effectLst>
            <a:outerShdw blurRad="381000" dist="292100" dir="5400000" sx="-80000" sy="-18000" rotWithShape="0">
              <a:srgbClr val="000000">
                <a:alpha val="21570"/>
              </a:srgbClr>
            </a:outerShdw>
          </a:effectLst>
        </p:spPr>
      </p:pic>
      <p:sp>
        <p:nvSpPr>
          <p:cNvPr id="147" name="Google Shape;147;p18"/>
          <p:cNvSpPr txBox="1"/>
          <p:nvPr/>
        </p:nvSpPr>
        <p:spPr>
          <a:xfrm>
            <a:off x="1309100" y="6308275"/>
            <a:ext cx="1981500" cy="21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solidFill>
                  <a:schemeClr val="lt1"/>
                </a:solidFill>
                <a:latin typeface="Calibri"/>
                <a:ea typeface="Calibri"/>
                <a:cs typeface="Calibri"/>
                <a:sym typeface="Calibri"/>
              </a:rPr>
              <a:t>12/2025</a:t>
            </a:r>
            <a:endParaRPr sz="1800">
              <a:solidFill>
                <a:schemeClr val="lt1"/>
              </a:solidFill>
              <a:latin typeface="Calibri"/>
              <a:ea typeface="Calibri"/>
              <a:cs typeface="Calibri"/>
              <a:sym typeface="Calibri"/>
            </a:endParaRPr>
          </a:p>
        </p:txBody>
      </p:sp>
      <p:pic>
        <p:nvPicPr>
          <p:cNvPr id="2" name="Google Shape;110;p1">
            <a:extLst>
              <a:ext uri="{FF2B5EF4-FFF2-40B4-BE49-F238E27FC236}">
                <a16:creationId xmlns:a16="http://schemas.microsoft.com/office/drawing/2014/main" id="{6886B3AC-C455-81D5-5505-026DB5EAAF8E}"/>
              </a:ext>
            </a:extLst>
          </p:cNvPr>
          <p:cNvPicPr preferRelativeResize="0"/>
          <p:nvPr/>
        </p:nvPicPr>
        <p:blipFill>
          <a:blip r:embed="rId4"/>
          <a:srcRect/>
          <a:stretch/>
        </p:blipFill>
        <p:spPr>
          <a:xfrm>
            <a:off x="9301075" y="6389187"/>
            <a:ext cx="1362250" cy="365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a:p>
        </p:txBody>
      </p:sp>
      <p:sp>
        <p:nvSpPr>
          <p:cNvPr id="153" name="Google Shape;153;p19"/>
          <p:cNvSpPr txBox="1"/>
          <p:nvPr/>
        </p:nvSpPr>
        <p:spPr>
          <a:xfrm>
            <a:off x="1812900" y="286250"/>
            <a:ext cx="7860000" cy="819300"/>
          </a:xfrm>
          <a:prstGeom prst="rect">
            <a:avLst/>
          </a:prstGeom>
          <a:noFill/>
          <a:ln>
            <a:noFill/>
          </a:ln>
        </p:spPr>
        <p:txBody>
          <a:bodyPr spcFirstLastPara="1" wrap="square" lIns="91425" tIns="91425" rIns="91425" bIns="91425" anchor="t" anchorCtr="0">
            <a:spAutoFit/>
          </a:bodyPr>
          <a:lstStyle/>
          <a:p>
            <a:pPr marL="177800" lvl="0" indent="0" algn="ctr" rtl="0">
              <a:lnSpc>
                <a:spcPct val="90000"/>
              </a:lnSpc>
              <a:spcBef>
                <a:spcPts val="0"/>
              </a:spcBef>
              <a:spcAft>
                <a:spcPts val="0"/>
              </a:spcAft>
              <a:buNone/>
            </a:pPr>
            <a:r>
              <a:rPr lang="en-US" sz="4580" b="1">
                <a:solidFill>
                  <a:srgbClr val="0FAB7D"/>
                </a:solidFill>
                <a:latin typeface="Calibri"/>
                <a:ea typeface="Calibri"/>
                <a:cs typeface="Calibri"/>
                <a:sym typeface="Calibri"/>
              </a:rPr>
              <a:t>Data Structure</a:t>
            </a:r>
            <a:endParaRPr sz="2500" b="1">
              <a:solidFill>
                <a:srgbClr val="0FAB7D"/>
              </a:solidFill>
              <a:latin typeface="Calibri"/>
              <a:ea typeface="Calibri"/>
              <a:cs typeface="Calibri"/>
              <a:sym typeface="Calibri"/>
            </a:endParaRPr>
          </a:p>
        </p:txBody>
      </p:sp>
      <p:sp>
        <p:nvSpPr>
          <p:cNvPr id="154" name="Google Shape;154;p19"/>
          <p:cNvSpPr txBox="1"/>
          <p:nvPr/>
        </p:nvSpPr>
        <p:spPr>
          <a:xfrm>
            <a:off x="0" y="1046550"/>
            <a:ext cx="12320400" cy="585926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sz="2400" b="1" dirty="0" err="1">
                <a:solidFill>
                  <a:srgbClr val="336EA8"/>
                </a:solidFill>
                <a:latin typeface="Calibri"/>
                <a:ea typeface="Calibri"/>
                <a:cs typeface="Calibri"/>
                <a:sym typeface="Calibri"/>
              </a:rPr>
              <a:t>Dataframe</a:t>
            </a:r>
            <a:r>
              <a:rPr lang="en-US" sz="2400" b="1" dirty="0">
                <a:solidFill>
                  <a:srgbClr val="336EA8"/>
                </a:solidFill>
                <a:latin typeface="Calibri"/>
                <a:ea typeface="Calibri"/>
                <a:cs typeface="Calibri"/>
                <a:sym typeface="Calibri"/>
              </a:rPr>
              <a:t> Architecture</a:t>
            </a:r>
            <a:endParaRPr sz="1300" b="1" dirty="0">
              <a:solidFill>
                <a:schemeClr val="dk1"/>
              </a:solidFill>
            </a:endParaRPr>
          </a:p>
          <a:p>
            <a:pPr marL="457200" lvl="0" indent="-317500" algn="l" rtl="0">
              <a:lnSpc>
                <a:spcPct val="90000"/>
              </a:lnSpc>
              <a:spcBef>
                <a:spcPts val="1000"/>
              </a:spcBef>
              <a:spcAft>
                <a:spcPts val="0"/>
              </a:spcAft>
              <a:buClr>
                <a:srgbClr val="336EA8"/>
              </a:buClr>
              <a:buSzPts val="1400"/>
              <a:buChar char="•"/>
            </a:pPr>
            <a:r>
              <a:rPr lang="en-US" dirty="0">
                <a:solidFill>
                  <a:srgbClr val="336EA8"/>
                </a:solidFill>
                <a:latin typeface="Calibri"/>
                <a:ea typeface="Calibri"/>
                <a:cs typeface="Calibri"/>
                <a:sym typeface="Calibri"/>
              </a:rPr>
              <a:t>Our data is organized in a relational structure built from several linked tables.</a:t>
            </a:r>
            <a:endParaRPr dirty="0">
              <a:solidFill>
                <a:srgbClr val="336EA8"/>
              </a:solidFill>
              <a:latin typeface="Calibri"/>
              <a:ea typeface="Calibri"/>
              <a:cs typeface="Calibri"/>
              <a:sym typeface="Calibri"/>
            </a:endParaRPr>
          </a:p>
          <a:p>
            <a:pPr marL="457200" lvl="0" indent="-317500" algn="l" rtl="0">
              <a:lnSpc>
                <a:spcPct val="90000"/>
              </a:lnSpc>
              <a:spcBef>
                <a:spcPts val="0"/>
              </a:spcBef>
              <a:spcAft>
                <a:spcPts val="0"/>
              </a:spcAft>
              <a:buClr>
                <a:srgbClr val="336EA8"/>
              </a:buClr>
              <a:buSzPts val="1400"/>
              <a:buChar char="•"/>
            </a:pPr>
            <a:r>
              <a:rPr lang="en-US" dirty="0">
                <a:solidFill>
                  <a:srgbClr val="336EA8"/>
                </a:solidFill>
                <a:latin typeface="Calibri"/>
                <a:ea typeface="Calibri"/>
                <a:cs typeface="Calibri"/>
                <a:sym typeface="Calibri"/>
              </a:rPr>
              <a:t>The core table contains daily supermarket sales, and it is connected to supporting tables with store information, holidays/events, oil prices, and transactions (used mainly during exploration).</a:t>
            </a:r>
            <a:endParaRPr dirty="0">
              <a:solidFill>
                <a:srgbClr val="336EA8"/>
              </a:solidFill>
              <a:latin typeface="Calibri"/>
              <a:ea typeface="Calibri"/>
              <a:cs typeface="Calibri"/>
              <a:sym typeface="Calibri"/>
            </a:endParaRPr>
          </a:p>
          <a:p>
            <a:pPr marL="0" lvl="0" indent="0" algn="l" rtl="0">
              <a:lnSpc>
                <a:spcPct val="115000"/>
              </a:lnSpc>
              <a:spcBef>
                <a:spcPts val="1400"/>
              </a:spcBef>
              <a:spcAft>
                <a:spcPts val="0"/>
              </a:spcAft>
              <a:buNone/>
            </a:pPr>
            <a:r>
              <a:rPr lang="en-US" sz="2000" b="1" dirty="0">
                <a:solidFill>
                  <a:srgbClr val="336EA8"/>
                </a:solidFill>
                <a:latin typeface="Calibri"/>
                <a:ea typeface="Calibri"/>
                <a:cs typeface="Calibri"/>
                <a:sym typeface="Calibri"/>
              </a:rPr>
              <a:t>Key entities</a:t>
            </a:r>
            <a:endParaRPr sz="2000" b="1" dirty="0">
              <a:solidFill>
                <a:srgbClr val="336EA8"/>
              </a:solidFill>
              <a:latin typeface="Calibri"/>
              <a:ea typeface="Calibri"/>
              <a:cs typeface="Calibri"/>
              <a:sym typeface="Calibri"/>
            </a:endParaRPr>
          </a:p>
          <a:p>
            <a:pPr marL="0" marR="0" lvl="0" indent="0" algn="l" rtl="0">
              <a:lnSpc>
                <a:spcPct val="90000"/>
              </a:lnSpc>
              <a:spcBef>
                <a:spcPts val="1000"/>
              </a:spcBef>
              <a:spcAft>
                <a:spcPts val="0"/>
              </a:spcAft>
              <a:buNone/>
            </a:pPr>
            <a:r>
              <a:rPr lang="en-US" sz="1200" dirty="0">
                <a:solidFill>
                  <a:srgbClr val="336EA8"/>
                </a:solidFill>
                <a:latin typeface="Calibri"/>
                <a:ea typeface="Calibri"/>
                <a:cs typeface="Calibri"/>
                <a:sym typeface="Calibri"/>
              </a:rPr>
              <a:t>Sales (Fact Table)</a:t>
            </a:r>
            <a:endParaRPr sz="1200" dirty="0">
              <a:solidFill>
                <a:srgbClr val="336EA8"/>
              </a:solidFill>
              <a:latin typeface="Calibri"/>
              <a:ea typeface="Calibri"/>
              <a:cs typeface="Calibri"/>
              <a:sym typeface="Calibri"/>
            </a:endParaRPr>
          </a:p>
          <a:p>
            <a:pPr marL="457200" marR="0" lvl="0" indent="-304800" algn="l" rtl="0">
              <a:lnSpc>
                <a:spcPct val="90000"/>
              </a:lnSpc>
              <a:spcBef>
                <a:spcPts val="1000"/>
              </a:spcBef>
              <a:spcAft>
                <a:spcPts val="0"/>
              </a:spcAft>
              <a:buClr>
                <a:srgbClr val="336EA8"/>
              </a:buClr>
              <a:buSzPts val="1200"/>
              <a:buChar char="•"/>
            </a:pPr>
            <a:r>
              <a:rPr lang="en-US" sz="1200" dirty="0">
                <a:solidFill>
                  <a:srgbClr val="336EA8"/>
                </a:solidFill>
                <a:latin typeface="Calibri"/>
                <a:ea typeface="Calibri"/>
                <a:cs typeface="Calibri"/>
                <a:sym typeface="Calibri"/>
              </a:rPr>
              <a:t>Fields: date, </a:t>
            </a:r>
            <a:r>
              <a:rPr lang="en-US" sz="1200" dirty="0" err="1">
                <a:solidFill>
                  <a:srgbClr val="336EA8"/>
                </a:solidFill>
                <a:latin typeface="Calibri"/>
                <a:ea typeface="Calibri"/>
                <a:cs typeface="Calibri"/>
                <a:sym typeface="Calibri"/>
              </a:rPr>
              <a:t>store_nbr</a:t>
            </a:r>
            <a:r>
              <a:rPr lang="en-US" sz="1200" dirty="0">
                <a:solidFill>
                  <a:srgbClr val="336EA8"/>
                </a:solidFill>
                <a:latin typeface="Calibri"/>
                <a:ea typeface="Calibri"/>
                <a:cs typeface="Calibri"/>
                <a:sym typeface="Calibri"/>
              </a:rPr>
              <a:t>, family, sales, </a:t>
            </a:r>
            <a:r>
              <a:rPr lang="en-US" sz="1200" dirty="0" err="1">
                <a:solidFill>
                  <a:srgbClr val="336EA8"/>
                </a:solidFill>
                <a:latin typeface="Calibri"/>
                <a:ea typeface="Calibri"/>
                <a:cs typeface="Calibri"/>
                <a:sym typeface="Calibri"/>
              </a:rPr>
              <a:t>onpromotion</a:t>
            </a:r>
            <a:endParaRPr sz="1200" dirty="0">
              <a:solidFill>
                <a:srgbClr val="336EA8"/>
              </a:solidFill>
              <a:latin typeface="Calibri"/>
              <a:ea typeface="Calibri"/>
              <a:cs typeface="Calibri"/>
              <a:sym typeface="Calibri"/>
            </a:endParaRPr>
          </a:p>
          <a:p>
            <a:pPr marL="457200" marR="0" lvl="0" indent="-304800" algn="l" rtl="0">
              <a:lnSpc>
                <a:spcPct val="90000"/>
              </a:lnSpc>
              <a:spcBef>
                <a:spcPts val="0"/>
              </a:spcBef>
              <a:spcAft>
                <a:spcPts val="0"/>
              </a:spcAft>
              <a:buClr>
                <a:srgbClr val="336EA8"/>
              </a:buClr>
              <a:buSzPts val="1200"/>
              <a:buChar char="•"/>
            </a:pPr>
            <a:r>
              <a:rPr lang="en-US" sz="1200" dirty="0">
                <a:solidFill>
                  <a:srgbClr val="336EA8"/>
                </a:solidFill>
                <a:latin typeface="Calibri"/>
                <a:ea typeface="Calibri"/>
                <a:cs typeface="Calibri"/>
                <a:sym typeface="Calibri"/>
              </a:rPr>
              <a:t>Granularity: one row per store–family–date</a:t>
            </a:r>
            <a:endParaRPr sz="1200" dirty="0">
              <a:solidFill>
                <a:srgbClr val="336EA8"/>
              </a:solidFill>
              <a:latin typeface="Calibri"/>
              <a:ea typeface="Calibri"/>
              <a:cs typeface="Calibri"/>
              <a:sym typeface="Calibri"/>
            </a:endParaRPr>
          </a:p>
          <a:p>
            <a:pPr marL="457200" marR="0" lvl="0" indent="-304800" algn="l" rtl="0">
              <a:lnSpc>
                <a:spcPct val="90000"/>
              </a:lnSpc>
              <a:spcBef>
                <a:spcPts val="0"/>
              </a:spcBef>
              <a:spcAft>
                <a:spcPts val="0"/>
              </a:spcAft>
              <a:buClr>
                <a:srgbClr val="336EA8"/>
              </a:buClr>
              <a:buSzPts val="1200"/>
              <a:buChar char="•"/>
            </a:pPr>
            <a:r>
              <a:rPr lang="en-US" sz="1200" dirty="0">
                <a:solidFill>
                  <a:srgbClr val="336EA8"/>
                </a:solidFill>
                <a:latin typeface="Calibri"/>
                <a:ea typeface="Calibri"/>
                <a:cs typeface="Calibri"/>
                <a:sym typeface="Calibri"/>
              </a:rPr>
              <a:t>This is the main table used for forecasting.</a:t>
            </a:r>
            <a:endParaRPr sz="1200" dirty="0">
              <a:solidFill>
                <a:srgbClr val="336EA8"/>
              </a:solidFill>
              <a:latin typeface="Calibri"/>
              <a:ea typeface="Calibri"/>
              <a:cs typeface="Calibri"/>
              <a:sym typeface="Calibri"/>
            </a:endParaRPr>
          </a:p>
          <a:p>
            <a:pPr marL="0" marR="0" lvl="0" indent="0" algn="l" rtl="0">
              <a:lnSpc>
                <a:spcPct val="90000"/>
              </a:lnSpc>
              <a:spcBef>
                <a:spcPts val="1000"/>
              </a:spcBef>
              <a:spcAft>
                <a:spcPts val="0"/>
              </a:spcAft>
              <a:buNone/>
            </a:pPr>
            <a:r>
              <a:rPr lang="en-US" sz="1200" dirty="0">
                <a:solidFill>
                  <a:srgbClr val="336EA8"/>
                </a:solidFill>
                <a:latin typeface="Calibri"/>
                <a:ea typeface="Calibri"/>
                <a:cs typeface="Calibri"/>
                <a:sym typeface="Calibri"/>
              </a:rPr>
              <a:t>Stores (Dimension Table)</a:t>
            </a:r>
            <a:endParaRPr sz="1200" dirty="0">
              <a:solidFill>
                <a:srgbClr val="336EA8"/>
              </a:solidFill>
              <a:latin typeface="Calibri"/>
              <a:ea typeface="Calibri"/>
              <a:cs typeface="Calibri"/>
              <a:sym typeface="Calibri"/>
            </a:endParaRPr>
          </a:p>
          <a:p>
            <a:pPr marL="457200" marR="0" lvl="0" indent="-304800" algn="l" rtl="0">
              <a:lnSpc>
                <a:spcPct val="90000"/>
              </a:lnSpc>
              <a:spcBef>
                <a:spcPts val="1000"/>
              </a:spcBef>
              <a:spcAft>
                <a:spcPts val="0"/>
              </a:spcAft>
              <a:buClr>
                <a:srgbClr val="336EA8"/>
              </a:buClr>
              <a:buSzPts val="1200"/>
              <a:buChar char="•"/>
            </a:pPr>
            <a:r>
              <a:rPr lang="en-US" sz="1200" dirty="0">
                <a:solidFill>
                  <a:srgbClr val="336EA8"/>
                </a:solidFill>
                <a:latin typeface="Calibri"/>
                <a:ea typeface="Calibri"/>
                <a:cs typeface="Calibri"/>
                <a:sym typeface="Calibri"/>
              </a:rPr>
              <a:t>Fields: </a:t>
            </a:r>
            <a:r>
              <a:rPr lang="en-US" sz="1200" dirty="0" err="1">
                <a:solidFill>
                  <a:srgbClr val="336EA8"/>
                </a:solidFill>
                <a:latin typeface="Calibri"/>
                <a:ea typeface="Calibri"/>
                <a:cs typeface="Calibri"/>
                <a:sym typeface="Calibri"/>
              </a:rPr>
              <a:t>store_nbr</a:t>
            </a:r>
            <a:r>
              <a:rPr lang="en-US" sz="1200" dirty="0">
                <a:solidFill>
                  <a:srgbClr val="336EA8"/>
                </a:solidFill>
                <a:latin typeface="Calibri"/>
                <a:ea typeface="Calibri"/>
                <a:cs typeface="Calibri"/>
                <a:sym typeface="Calibri"/>
              </a:rPr>
              <a:t>, city, state, </a:t>
            </a:r>
            <a:r>
              <a:rPr lang="en-US" sz="1200" dirty="0" err="1">
                <a:solidFill>
                  <a:srgbClr val="336EA8"/>
                </a:solidFill>
                <a:latin typeface="Calibri"/>
                <a:ea typeface="Calibri"/>
                <a:cs typeface="Calibri"/>
                <a:sym typeface="Calibri"/>
              </a:rPr>
              <a:t>store_type</a:t>
            </a:r>
            <a:r>
              <a:rPr lang="en-US" sz="1200" dirty="0">
                <a:solidFill>
                  <a:srgbClr val="336EA8"/>
                </a:solidFill>
                <a:latin typeface="Calibri"/>
                <a:ea typeface="Calibri"/>
                <a:cs typeface="Calibri"/>
                <a:sym typeface="Calibri"/>
              </a:rPr>
              <a:t>, cluster</a:t>
            </a:r>
            <a:endParaRPr sz="1200" dirty="0">
              <a:solidFill>
                <a:srgbClr val="336EA8"/>
              </a:solidFill>
              <a:latin typeface="Calibri"/>
              <a:ea typeface="Calibri"/>
              <a:cs typeface="Calibri"/>
              <a:sym typeface="Calibri"/>
            </a:endParaRPr>
          </a:p>
          <a:p>
            <a:pPr marL="457200" marR="0" lvl="0" indent="-304800" algn="l" rtl="0">
              <a:lnSpc>
                <a:spcPct val="90000"/>
              </a:lnSpc>
              <a:spcBef>
                <a:spcPts val="0"/>
              </a:spcBef>
              <a:spcAft>
                <a:spcPts val="0"/>
              </a:spcAft>
              <a:buClr>
                <a:srgbClr val="336EA8"/>
              </a:buClr>
              <a:buSzPts val="1200"/>
              <a:buChar char="•"/>
            </a:pPr>
            <a:r>
              <a:rPr lang="en-US" sz="1200" dirty="0">
                <a:solidFill>
                  <a:srgbClr val="336EA8"/>
                </a:solidFill>
                <a:latin typeface="Calibri"/>
                <a:ea typeface="Calibri"/>
                <a:cs typeface="Calibri"/>
                <a:sym typeface="Calibri"/>
              </a:rPr>
              <a:t>Describes each store’s location and category.</a:t>
            </a:r>
            <a:endParaRPr sz="2400" b="1" dirty="0">
              <a:solidFill>
                <a:srgbClr val="336EA8"/>
              </a:solidFill>
              <a:latin typeface="Calibri"/>
              <a:ea typeface="Calibri"/>
              <a:cs typeface="Calibri"/>
              <a:sym typeface="Calibri"/>
            </a:endParaRPr>
          </a:p>
          <a:p>
            <a:pPr marL="0" marR="0" lvl="0" indent="0" algn="l" rtl="0">
              <a:lnSpc>
                <a:spcPct val="90000"/>
              </a:lnSpc>
              <a:spcBef>
                <a:spcPts val="1000"/>
              </a:spcBef>
              <a:spcAft>
                <a:spcPts val="0"/>
              </a:spcAft>
              <a:buNone/>
            </a:pPr>
            <a:r>
              <a:rPr lang="en-US" sz="1800" b="1" dirty="0">
                <a:solidFill>
                  <a:srgbClr val="336EA8"/>
                </a:solidFill>
                <a:latin typeface="Calibri"/>
                <a:ea typeface="Calibri"/>
                <a:cs typeface="Calibri"/>
                <a:sym typeface="Calibri"/>
              </a:rPr>
              <a:t>Dataflow: </a:t>
            </a:r>
            <a:endParaRPr sz="1800" b="1" dirty="0">
              <a:solidFill>
                <a:srgbClr val="336EA8"/>
              </a:solidFill>
              <a:latin typeface="Calibri"/>
              <a:ea typeface="Calibri"/>
              <a:cs typeface="Calibri"/>
              <a:sym typeface="Calibri"/>
            </a:endParaRPr>
          </a:p>
          <a:p>
            <a:pPr marL="457200" marR="0" lvl="0" indent="-342900" algn="l" rtl="0">
              <a:lnSpc>
                <a:spcPct val="90000"/>
              </a:lnSpc>
              <a:spcBef>
                <a:spcPts val="1000"/>
              </a:spcBef>
              <a:spcAft>
                <a:spcPts val="0"/>
              </a:spcAft>
              <a:buClr>
                <a:srgbClr val="336EA8"/>
              </a:buClr>
              <a:buSzPts val="1800"/>
              <a:buFont typeface="Calibri"/>
              <a:buChar char="●"/>
            </a:pPr>
            <a:r>
              <a:rPr lang="en-US" sz="1800" b="1" dirty="0">
                <a:solidFill>
                  <a:srgbClr val="336EA8"/>
                </a:solidFill>
                <a:latin typeface="Calibri"/>
                <a:ea typeface="Calibri"/>
                <a:cs typeface="Calibri"/>
                <a:sym typeface="Calibri"/>
              </a:rPr>
              <a:t>Data CSV Files: </a:t>
            </a:r>
            <a:r>
              <a:rPr lang="en-US" sz="1500" b="1" dirty="0">
                <a:solidFill>
                  <a:srgbClr val="336EA8"/>
                </a:solidFill>
                <a:latin typeface="Calibri"/>
                <a:ea typeface="Calibri"/>
                <a:cs typeface="Calibri"/>
                <a:sym typeface="Calibri"/>
              </a:rPr>
              <a:t>Multiple CSV files (train, stores, oil, test, </a:t>
            </a:r>
            <a:r>
              <a:rPr lang="en-US" sz="1500" b="1" dirty="0" err="1">
                <a:solidFill>
                  <a:srgbClr val="336EA8"/>
                </a:solidFill>
                <a:latin typeface="Calibri"/>
                <a:ea typeface="Calibri"/>
                <a:cs typeface="Calibri"/>
                <a:sym typeface="Calibri"/>
              </a:rPr>
              <a:t>holiday_events</a:t>
            </a:r>
            <a:r>
              <a:rPr lang="en-US" sz="1500" b="1" dirty="0">
                <a:solidFill>
                  <a:srgbClr val="336EA8"/>
                </a:solidFill>
                <a:latin typeface="Calibri"/>
                <a:ea typeface="Calibri"/>
                <a:cs typeface="Calibri"/>
                <a:sym typeface="Calibri"/>
              </a:rPr>
              <a:t>) were merged using left joins to create a unified dataset.</a:t>
            </a:r>
            <a:endParaRPr sz="1500" b="1" dirty="0">
              <a:solidFill>
                <a:srgbClr val="336EA8"/>
              </a:solidFill>
              <a:latin typeface="Calibri"/>
              <a:ea typeface="Calibri"/>
              <a:cs typeface="Calibri"/>
              <a:sym typeface="Calibri"/>
            </a:endParaRPr>
          </a:p>
          <a:p>
            <a:pPr marL="0" lvl="0" indent="457200" algn="l" rtl="0">
              <a:lnSpc>
                <a:spcPct val="115000"/>
              </a:lnSpc>
              <a:spcBef>
                <a:spcPts val="1200"/>
              </a:spcBef>
              <a:spcAft>
                <a:spcPts val="0"/>
              </a:spcAft>
              <a:buNone/>
            </a:pPr>
            <a:r>
              <a:rPr lang="en-US" sz="1500" b="1" dirty="0">
                <a:solidFill>
                  <a:srgbClr val="336EA8"/>
                </a:solidFill>
                <a:latin typeface="Calibri"/>
                <a:ea typeface="Calibri"/>
                <a:cs typeface="Calibri"/>
                <a:sym typeface="Calibri"/>
              </a:rPr>
              <a:t>The resulting </a:t>
            </a:r>
            <a:r>
              <a:rPr lang="en-US" sz="1500" b="1" dirty="0" err="1">
                <a:solidFill>
                  <a:srgbClr val="336EA8"/>
                </a:solidFill>
                <a:latin typeface="Calibri"/>
                <a:ea typeface="Calibri"/>
                <a:cs typeface="Calibri"/>
                <a:sym typeface="Calibri"/>
              </a:rPr>
              <a:t>DataFrame</a:t>
            </a:r>
            <a:r>
              <a:rPr lang="en-US" sz="1500" b="1" dirty="0">
                <a:solidFill>
                  <a:srgbClr val="336EA8"/>
                </a:solidFill>
                <a:latin typeface="Calibri"/>
                <a:ea typeface="Calibri"/>
                <a:cs typeface="Calibri"/>
                <a:sym typeface="Calibri"/>
              </a:rPr>
              <a:t> dimensions were: </a:t>
            </a:r>
            <a:r>
              <a:rPr lang="en-US" b="1" dirty="0">
                <a:solidFill>
                  <a:srgbClr val="336EA8"/>
                </a:solidFill>
                <a:latin typeface="Calibri"/>
                <a:ea typeface="Calibri"/>
                <a:cs typeface="Calibri"/>
                <a:sym typeface="Calibri"/>
              </a:rPr>
              <a:t>Before cleaning:</a:t>
            </a:r>
            <a:r>
              <a:rPr lang="en-US" dirty="0">
                <a:solidFill>
                  <a:srgbClr val="336EA8"/>
                </a:solidFill>
                <a:latin typeface="Calibri"/>
                <a:ea typeface="Calibri"/>
                <a:cs typeface="Calibri"/>
                <a:sym typeface="Calibri"/>
              </a:rPr>
              <a:t> (3,054,348 rows, 12 columns)  </a:t>
            </a:r>
            <a:r>
              <a:rPr lang="en-US" b="1" dirty="0">
                <a:solidFill>
                  <a:srgbClr val="336EA8"/>
                </a:solidFill>
                <a:latin typeface="Calibri"/>
                <a:ea typeface="Calibri"/>
                <a:cs typeface="Calibri"/>
                <a:sym typeface="Calibri"/>
              </a:rPr>
              <a:t>After cleaning:</a:t>
            </a:r>
            <a:r>
              <a:rPr lang="en-US" dirty="0">
                <a:solidFill>
                  <a:srgbClr val="336EA8"/>
                </a:solidFill>
                <a:latin typeface="Calibri"/>
                <a:ea typeface="Calibri"/>
                <a:cs typeface="Calibri"/>
                <a:sym typeface="Calibri"/>
              </a:rPr>
              <a:t> (3,000,888 rows, 12 columns)</a:t>
            </a:r>
            <a:endParaRPr sz="1800" b="1" dirty="0">
              <a:solidFill>
                <a:srgbClr val="336EA8"/>
              </a:solidFill>
              <a:latin typeface="Calibri"/>
              <a:ea typeface="Calibri"/>
              <a:cs typeface="Calibri"/>
              <a:sym typeface="Calibri"/>
            </a:endParaRPr>
          </a:p>
          <a:p>
            <a:pPr marL="457200" marR="0" lvl="0" indent="-336550" algn="l" rtl="0">
              <a:lnSpc>
                <a:spcPct val="90000"/>
              </a:lnSpc>
              <a:spcBef>
                <a:spcPts val="1200"/>
              </a:spcBef>
              <a:spcAft>
                <a:spcPts val="0"/>
              </a:spcAft>
              <a:buClr>
                <a:srgbClr val="336EA8"/>
              </a:buClr>
              <a:buSzPts val="1700"/>
              <a:buFont typeface="Calibri"/>
              <a:buChar char="●"/>
            </a:pPr>
            <a:r>
              <a:rPr lang="en-US" sz="1700" b="1" dirty="0">
                <a:solidFill>
                  <a:srgbClr val="336EA8"/>
                </a:solidFill>
                <a:latin typeface="Calibri"/>
                <a:ea typeface="Calibri"/>
                <a:cs typeface="Calibri"/>
                <a:sym typeface="Calibri"/>
              </a:rPr>
              <a:t>DVC: </a:t>
            </a:r>
            <a:r>
              <a:rPr lang="en-US" sz="1100" dirty="0">
                <a:solidFill>
                  <a:srgbClr val="336EA8"/>
                </a:solidFill>
              </a:rPr>
              <a:t>the processed training data is saved in the </a:t>
            </a:r>
            <a:r>
              <a:rPr lang="en-US" sz="1100" b="1" dirty="0" err="1">
                <a:solidFill>
                  <a:srgbClr val="336EA8"/>
                </a:solidFill>
                <a:latin typeface="Roboto Mono"/>
                <a:ea typeface="Roboto Mono"/>
                <a:cs typeface="Roboto Mono"/>
                <a:sym typeface="Roboto Mono"/>
              </a:rPr>
              <a:t>dataset_model</a:t>
            </a:r>
            <a:r>
              <a:rPr lang="en-US" sz="1100" dirty="0">
                <a:solidFill>
                  <a:srgbClr val="336EA8"/>
                </a:solidFill>
              </a:rPr>
              <a:t> folder to ensure versioned, reproducible experiments. Trained models are stored in the </a:t>
            </a:r>
            <a:r>
              <a:rPr lang="en-US" sz="1100" b="1" dirty="0">
                <a:solidFill>
                  <a:srgbClr val="336EA8"/>
                </a:solidFill>
                <a:latin typeface="Roboto Mono"/>
                <a:ea typeface="Roboto Mono"/>
                <a:cs typeface="Roboto Mono"/>
                <a:sym typeface="Roboto Mono"/>
              </a:rPr>
              <a:t>models</a:t>
            </a:r>
            <a:r>
              <a:rPr lang="en-US" sz="1100" dirty="0">
                <a:solidFill>
                  <a:srgbClr val="336EA8"/>
                </a:solidFill>
              </a:rPr>
              <a:t> directory, providing organized and easy access for evaluation and deployment.</a:t>
            </a:r>
            <a:endParaRPr sz="1500" b="1" dirty="0">
              <a:solidFill>
                <a:srgbClr val="336EA8"/>
              </a:solidFill>
              <a:latin typeface="Calibri"/>
              <a:ea typeface="Calibri"/>
              <a:cs typeface="Calibri"/>
              <a:sym typeface="Calibri"/>
            </a:endParaRPr>
          </a:p>
          <a:p>
            <a:pPr marL="457200" marR="0" lvl="0" indent="0" algn="l" rtl="0">
              <a:lnSpc>
                <a:spcPct val="90000"/>
              </a:lnSpc>
              <a:spcBef>
                <a:spcPts val="1000"/>
              </a:spcBef>
              <a:spcAft>
                <a:spcPts val="0"/>
              </a:spcAft>
              <a:buNone/>
            </a:pPr>
            <a:endParaRPr sz="1500" b="1" dirty="0">
              <a:solidFill>
                <a:srgbClr val="336EA8"/>
              </a:solidFill>
              <a:latin typeface="Calibri"/>
              <a:ea typeface="Calibri"/>
              <a:cs typeface="Calibri"/>
              <a:sym typeface="Calibri"/>
            </a:endParaRPr>
          </a:p>
        </p:txBody>
      </p:sp>
      <p:sp>
        <p:nvSpPr>
          <p:cNvPr id="155" name="Google Shape;155;p19"/>
          <p:cNvSpPr txBox="1"/>
          <p:nvPr/>
        </p:nvSpPr>
        <p:spPr>
          <a:xfrm>
            <a:off x="7503375" y="2619450"/>
            <a:ext cx="4566600" cy="17331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US" sz="1200">
                <a:solidFill>
                  <a:srgbClr val="336EA8"/>
                </a:solidFill>
                <a:latin typeface="Calibri"/>
                <a:ea typeface="Calibri"/>
                <a:cs typeface="Calibri"/>
                <a:sym typeface="Calibri"/>
              </a:rPr>
              <a:t>Holidays &amp; Events</a:t>
            </a:r>
            <a:endParaRPr sz="1200">
              <a:solidFill>
                <a:srgbClr val="336EA8"/>
              </a:solidFill>
              <a:latin typeface="Calibri"/>
              <a:ea typeface="Calibri"/>
              <a:cs typeface="Calibri"/>
              <a:sym typeface="Calibri"/>
            </a:endParaRPr>
          </a:p>
          <a:p>
            <a:pPr marL="457200" lvl="0" indent="-304800" algn="l" rtl="0">
              <a:lnSpc>
                <a:spcPct val="90000"/>
              </a:lnSpc>
              <a:spcBef>
                <a:spcPts val="1000"/>
              </a:spcBef>
              <a:spcAft>
                <a:spcPts val="0"/>
              </a:spcAft>
              <a:buClr>
                <a:srgbClr val="336EA8"/>
              </a:buClr>
              <a:buSzPts val="1200"/>
              <a:buChar char="•"/>
            </a:pPr>
            <a:r>
              <a:rPr lang="en-US" sz="1200">
                <a:solidFill>
                  <a:srgbClr val="336EA8"/>
                </a:solidFill>
                <a:latin typeface="Calibri"/>
                <a:ea typeface="Calibri"/>
                <a:cs typeface="Calibri"/>
                <a:sym typeface="Calibri"/>
              </a:rPr>
              <a:t>Fields: date, day_type (Holiday, Additional Day, Event, Work Day, etc.)</a:t>
            </a:r>
            <a:endParaRPr sz="1200">
              <a:solidFill>
                <a:srgbClr val="336EA8"/>
              </a:solidFill>
              <a:latin typeface="Calibri"/>
              <a:ea typeface="Calibri"/>
              <a:cs typeface="Calibri"/>
              <a:sym typeface="Calibri"/>
            </a:endParaRPr>
          </a:p>
          <a:p>
            <a:pPr marL="457200" lvl="0" indent="-304800" algn="l" rtl="0">
              <a:lnSpc>
                <a:spcPct val="90000"/>
              </a:lnSpc>
              <a:spcBef>
                <a:spcPts val="0"/>
              </a:spcBef>
              <a:spcAft>
                <a:spcPts val="0"/>
              </a:spcAft>
              <a:buClr>
                <a:srgbClr val="336EA8"/>
              </a:buClr>
              <a:buSzPts val="1200"/>
              <a:buChar char="•"/>
            </a:pPr>
            <a:r>
              <a:rPr lang="en-US" sz="1200">
                <a:solidFill>
                  <a:srgbClr val="336EA8"/>
                </a:solidFill>
                <a:latin typeface="Calibri"/>
                <a:ea typeface="Calibri"/>
                <a:cs typeface="Calibri"/>
                <a:sym typeface="Calibri"/>
              </a:rPr>
              <a:t>Adds context about special days that impact sales.</a:t>
            </a:r>
            <a:endParaRPr sz="1200">
              <a:solidFill>
                <a:srgbClr val="336EA8"/>
              </a:solidFill>
              <a:latin typeface="Calibri"/>
              <a:ea typeface="Calibri"/>
              <a:cs typeface="Calibri"/>
              <a:sym typeface="Calibri"/>
            </a:endParaRPr>
          </a:p>
          <a:p>
            <a:pPr marL="0" lvl="0" indent="0" algn="l" rtl="0">
              <a:lnSpc>
                <a:spcPct val="90000"/>
              </a:lnSpc>
              <a:spcBef>
                <a:spcPts val="1000"/>
              </a:spcBef>
              <a:spcAft>
                <a:spcPts val="0"/>
              </a:spcAft>
              <a:buNone/>
            </a:pPr>
            <a:r>
              <a:rPr lang="en-US" sz="1200">
                <a:solidFill>
                  <a:srgbClr val="336EA8"/>
                </a:solidFill>
                <a:latin typeface="Calibri"/>
                <a:ea typeface="Calibri"/>
                <a:cs typeface="Calibri"/>
                <a:sym typeface="Calibri"/>
              </a:rPr>
              <a:t>Oil Prices</a:t>
            </a:r>
            <a:endParaRPr sz="1200">
              <a:solidFill>
                <a:srgbClr val="336EA8"/>
              </a:solidFill>
              <a:latin typeface="Calibri"/>
              <a:ea typeface="Calibri"/>
              <a:cs typeface="Calibri"/>
              <a:sym typeface="Calibri"/>
            </a:endParaRPr>
          </a:p>
          <a:p>
            <a:pPr marL="457200" lvl="0" indent="-304800" algn="l" rtl="0">
              <a:lnSpc>
                <a:spcPct val="90000"/>
              </a:lnSpc>
              <a:spcBef>
                <a:spcPts val="1000"/>
              </a:spcBef>
              <a:spcAft>
                <a:spcPts val="0"/>
              </a:spcAft>
              <a:buClr>
                <a:srgbClr val="336EA8"/>
              </a:buClr>
              <a:buSzPts val="1200"/>
              <a:buChar char="•"/>
            </a:pPr>
            <a:r>
              <a:rPr lang="en-US" sz="1200">
                <a:solidFill>
                  <a:srgbClr val="336EA8"/>
                </a:solidFill>
                <a:latin typeface="Calibri"/>
                <a:ea typeface="Calibri"/>
                <a:cs typeface="Calibri"/>
                <a:sym typeface="Calibri"/>
              </a:rPr>
              <a:t>Fields: date, dcoilwtico</a:t>
            </a:r>
            <a:endParaRPr sz="1200">
              <a:solidFill>
                <a:srgbClr val="336EA8"/>
              </a:solidFill>
              <a:latin typeface="Calibri"/>
              <a:ea typeface="Calibri"/>
              <a:cs typeface="Calibri"/>
              <a:sym typeface="Calibri"/>
            </a:endParaRPr>
          </a:p>
          <a:p>
            <a:pPr marL="457200" lvl="0" indent="-304800" algn="l" rtl="0">
              <a:lnSpc>
                <a:spcPct val="90000"/>
              </a:lnSpc>
              <a:spcBef>
                <a:spcPts val="0"/>
              </a:spcBef>
              <a:spcAft>
                <a:spcPts val="0"/>
              </a:spcAft>
              <a:buClr>
                <a:srgbClr val="336EA8"/>
              </a:buClr>
              <a:buSzPts val="1200"/>
              <a:buChar char="•"/>
            </a:pPr>
            <a:r>
              <a:rPr lang="en-US" sz="1200">
                <a:solidFill>
                  <a:srgbClr val="336EA8"/>
                </a:solidFill>
                <a:latin typeface="Calibri"/>
                <a:ea typeface="Calibri"/>
                <a:cs typeface="Calibri"/>
                <a:sym typeface="Calibri"/>
              </a:rPr>
              <a:t>External economic signal that can influence demand.</a:t>
            </a:r>
            <a:endParaRPr sz="2400" b="1">
              <a:solidFill>
                <a:srgbClr val="336EA8"/>
              </a:solidFill>
              <a:latin typeface="Calibri"/>
              <a:ea typeface="Calibri"/>
              <a:cs typeface="Calibri"/>
              <a:sym typeface="Calibri"/>
            </a:endParaRPr>
          </a:p>
        </p:txBody>
      </p:sp>
      <p:sp>
        <p:nvSpPr>
          <p:cNvPr id="156" name="Google Shape;156;p19"/>
          <p:cNvSpPr txBox="1"/>
          <p:nvPr/>
        </p:nvSpPr>
        <p:spPr>
          <a:xfrm>
            <a:off x="1392175" y="6308250"/>
            <a:ext cx="1732200" cy="41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800">
                <a:solidFill>
                  <a:schemeClr val="lt1"/>
                </a:solidFill>
                <a:latin typeface="Calibri"/>
                <a:ea typeface="Calibri"/>
                <a:cs typeface="Calibri"/>
                <a:sym typeface="Calibri"/>
              </a:rPr>
              <a:t>12/2025</a:t>
            </a:r>
            <a:endParaRPr sz="1800">
              <a:solidFill>
                <a:schemeClr val="lt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pic>
        <p:nvPicPr>
          <p:cNvPr id="2" name="Google Shape;110;p1">
            <a:extLst>
              <a:ext uri="{FF2B5EF4-FFF2-40B4-BE49-F238E27FC236}">
                <a16:creationId xmlns:a16="http://schemas.microsoft.com/office/drawing/2014/main" id="{EC88C0B7-8D1A-792A-3806-6264C9A29091}"/>
              </a:ext>
            </a:extLst>
          </p:cNvPr>
          <p:cNvPicPr preferRelativeResize="0"/>
          <p:nvPr/>
        </p:nvPicPr>
        <p:blipFill>
          <a:blip r:embed="rId3"/>
          <a:srcRect/>
          <a:stretch/>
        </p:blipFill>
        <p:spPr>
          <a:xfrm>
            <a:off x="9178467" y="6407025"/>
            <a:ext cx="1362250" cy="365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sp>
        <p:nvSpPr>
          <p:cNvPr id="162" name="Google Shape;162;p20"/>
          <p:cNvSpPr txBox="1"/>
          <p:nvPr/>
        </p:nvSpPr>
        <p:spPr>
          <a:xfrm>
            <a:off x="1812900" y="286250"/>
            <a:ext cx="7860000" cy="1453800"/>
          </a:xfrm>
          <a:prstGeom prst="rect">
            <a:avLst/>
          </a:prstGeom>
          <a:noFill/>
          <a:ln>
            <a:noFill/>
          </a:ln>
        </p:spPr>
        <p:txBody>
          <a:bodyPr spcFirstLastPara="1" wrap="square" lIns="91425" tIns="91425" rIns="91425" bIns="91425" anchor="t" anchorCtr="0">
            <a:spAutoFit/>
          </a:bodyPr>
          <a:lstStyle/>
          <a:p>
            <a:pPr marL="177800" lvl="0" indent="0" algn="ctr" rtl="0">
              <a:lnSpc>
                <a:spcPct val="90000"/>
              </a:lnSpc>
              <a:spcBef>
                <a:spcPts val="0"/>
              </a:spcBef>
              <a:spcAft>
                <a:spcPts val="0"/>
              </a:spcAft>
              <a:buNone/>
            </a:pPr>
            <a:r>
              <a:rPr lang="en-US" sz="4580" b="1">
                <a:solidFill>
                  <a:srgbClr val="0FAB7D"/>
                </a:solidFill>
                <a:latin typeface="Calibri"/>
                <a:ea typeface="Calibri"/>
                <a:cs typeface="Calibri"/>
                <a:sym typeface="Calibri"/>
              </a:rPr>
              <a:t>Programming language &amp; Frameworks</a:t>
            </a:r>
            <a:endParaRPr sz="2500" b="1">
              <a:solidFill>
                <a:srgbClr val="0FAB7D"/>
              </a:solidFill>
              <a:latin typeface="Calibri"/>
              <a:ea typeface="Calibri"/>
              <a:cs typeface="Calibri"/>
              <a:sym typeface="Calibri"/>
            </a:endParaRPr>
          </a:p>
        </p:txBody>
      </p:sp>
      <p:sp>
        <p:nvSpPr>
          <p:cNvPr id="163" name="Google Shape;163;p20"/>
          <p:cNvSpPr txBox="1"/>
          <p:nvPr/>
        </p:nvSpPr>
        <p:spPr>
          <a:xfrm>
            <a:off x="23850" y="1967700"/>
            <a:ext cx="11438100" cy="447658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sz="1600" b="1" dirty="0">
                <a:solidFill>
                  <a:srgbClr val="1869A6"/>
                </a:solidFill>
                <a:latin typeface="Calibri"/>
                <a:ea typeface="Calibri"/>
                <a:cs typeface="Calibri"/>
                <a:sym typeface="Calibri"/>
              </a:rPr>
              <a:t>Programming Language</a:t>
            </a:r>
            <a:endParaRPr sz="1600" b="1" dirty="0">
              <a:solidFill>
                <a:srgbClr val="1869A6"/>
              </a:solidFill>
              <a:latin typeface="Calibri"/>
              <a:ea typeface="Calibri"/>
              <a:cs typeface="Calibri"/>
              <a:sym typeface="Calibri"/>
            </a:endParaRPr>
          </a:p>
          <a:p>
            <a:pPr marL="457200" lvl="0" indent="-298450" algn="l" rtl="0">
              <a:lnSpc>
                <a:spcPct val="115000"/>
              </a:lnSpc>
              <a:spcBef>
                <a:spcPts val="1200"/>
              </a:spcBef>
              <a:spcAft>
                <a:spcPts val="0"/>
              </a:spcAft>
              <a:buClr>
                <a:srgbClr val="1869A6"/>
              </a:buClr>
              <a:buSzPts val="1100"/>
              <a:buChar char="●"/>
            </a:pPr>
            <a:r>
              <a:rPr lang="en-US" b="1" dirty="0">
                <a:solidFill>
                  <a:srgbClr val="1869A6"/>
                </a:solidFill>
                <a:latin typeface="Calibri"/>
                <a:ea typeface="Calibri"/>
                <a:cs typeface="Calibri"/>
                <a:sym typeface="Calibri"/>
              </a:rPr>
              <a:t>Python</a:t>
            </a:r>
            <a:r>
              <a:rPr lang="en-US" dirty="0">
                <a:solidFill>
                  <a:srgbClr val="1869A6"/>
                </a:solidFill>
                <a:latin typeface="Calibri"/>
                <a:ea typeface="Calibri"/>
                <a:cs typeface="Calibri"/>
                <a:sym typeface="Calibri"/>
              </a:rPr>
              <a:t> (primary language used across the entire project)</a:t>
            </a:r>
            <a:endParaRPr dirty="0">
              <a:solidFill>
                <a:srgbClr val="1869A6"/>
              </a:solidFill>
              <a:latin typeface="Calibri"/>
              <a:ea typeface="Calibri"/>
              <a:cs typeface="Calibri"/>
              <a:sym typeface="Calibri"/>
            </a:endParaRPr>
          </a:p>
          <a:p>
            <a:pPr marL="0" lvl="0" indent="0" algn="l" rtl="0">
              <a:lnSpc>
                <a:spcPct val="115000"/>
              </a:lnSpc>
              <a:spcBef>
                <a:spcPts val="1400"/>
              </a:spcBef>
              <a:spcAft>
                <a:spcPts val="0"/>
              </a:spcAft>
              <a:buNone/>
            </a:pPr>
            <a:r>
              <a:rPr lang="en-US" sz="1600" b="1" dirty="0">
                <a:solidFill>
                  <a:srgbClr val="1869A6"/>
                </a:solidFill>
                <a:latin typeface="Calibri"/>
                <a:ea typeface="Calibri"/>
                <a:cs typeface="Calibri"/>
                <a:sym typeface="Calibri"/>
              </a:rPr>
              <a:t>Development Environment</a:t>
            </a:r>
            <a:endParaRPr sz="1600" b="1" dirty="0">
              <a:solidFill>
                <a:srgbClr val="1869A6"/>
              </a:solidFill>
              <a:latin typeface="Calibri"/>
              <a:ea typeface="Calibri"/>
              <a:cs typeface="Calibri"/>
              <a:sym typeface="Calibri"/>
            </a:endParaRPr>
          </a:p>
          <a:p>
            <a:pPr marL="457200" lvl="0" indent="-298450" algn="l" rtl="0">
              <a:lnSpc>
                <a:spcPct val="115000"/>
              </a:lnSpc>
              <a:spcBef>
                <a:spcPts val="1200"/>
              </a:spcBef>
              <a:spcAft>
                <a:spcPts val="0"/>
              </a:spcAft>
              <a:buClr>
                <a:srgbClr val="1869A6"/>
              </a:buClr>
              <a:buSzPts val="1100"/>
              <a:buChar char="●"/>
            </a:pPr>
            <a:r>
              <a:rPr lang="en-US" b="1" dirty="0" err="1">
                <a:solidFill>
                  <a:srgbClr val="1869A6"/>
                </a:solidFill>
                <a:latin typeface="Calibri"/>
                <a:ea typeface="Calibri"/>
                <a:cs typeface="Calibri"/>
                <a:sym typeface="Calibri"/>
              </a:rPr>
              <a:t>Jupyter</a:t>
            </a:r>
            <a:r>
              <a:rPr lang="en-US" b="1" dirty="0">
                <a:solidFill>
                  <a:srgbClr val="1869A6"/>
                </a:solidFill>
                <a:latin typeface="Calibri"/>
                <a:ea typeface="Calibri"/>
                <a:cs typeface="Calibri"/>
                <a:sym typeface="Calibri"/>
              </a:rPr>
              <a:t> Notebook</a:t>
            </a:r>
            <a:r>
              <a:rPr lang="en-US" dirty="0">
                <a:solidFill>
                  <a:srgbClr val="1869A6"/>
                </a:solidFill>
                <a:latin typeface="Calibri"/>
                <a:ea typeface="Calibri"/>
                <a:cs typeface="Calibri"/>
                <a:sym typeface="Calibri"/>
              </a:rPr>
              <a:t> for data cleaning, EDA, feature engineering, and model training</a:t>
            </a:r>
            <a:endParaRPr dirty="0">
              <a:solidFill>
                <a:srgbClr val="1869A6"/>
              </a:solidFill>
              <a:latin typeface="Calibri"/>
              <a:ea typeface="Calibri"/>
              <a:cs typeface="Calibri"/>
              <a:sym typeface="Calibri"/>
            </a:endParaRPr>
          </a:p>
          <a:p>
            <a:pPr marL="457200" lvl="0" indent="-298450" algn="l" rtl="0">
              <a:lnSpc>
                <a:spcPct val="115000"/>
              </a:lnSpc>
              <a:spcBef>
                <a:spcPts val="0"/>
              </a:spcBef>
              <a:spcAft>
                <a:spcPts val="0"/>
              </a:spcAft>
              <a:buClr>
                <a:srgbClr val="1869A6"/>
              </a:buClr>
              <a:buSzPts val="1100"/>
              <a:buChar char="●"/>
            </a:pPr>
            <a:r>
              <a:rPr lang="en-US" b="1" dirty="0" err="1">
                <a:solidFill>
                  <a:srgbClr val="1869A6"/>
                </a:solidFill>
                <a:latin typeface="Calibri"/>
                <a:ea typeface="Calibri"/>
                <a:cs typeface="Calibri"/>
                <a:sym typeface="Calibri"/>
              </a:rPr>
              <a:t>Streamlit</a:t>
            </a:r>
            <a:r>
              <a:rPr lang="en-US" dirty="0">
                <a:solidFill>
                  <a:srgbClr val="1869A6"/>
                </a:solidFill>
                <a:latin typeface="Calibri"/>
                <a:ea typeface="Calibri"/>
                <a:cs typeface="Calibri"/>
                <a:sym typeface="Calibri"/>
              </a:rPr>
              <a:t> for creating the interactive forecasting interface</a:t>
            </a:r>
            <a:endParaRPr dirty="0">
              <a:solidFill>
                <a:srgbClr val="1869A6"/>
              </a:solidFill>
              <a:latin typeface="Calibri"/>
              <a:ea typeface="Calibri"/>
              <a:cs typeface="Calibri"/>
              <a:sym typeface="Calibri"/>
            </a:endParaRPr>
          </a:p>
          <a:p>
            <a:pPr marL="0" lvl="0" indent="0" algn="l" rtl="0">
              <a:lnSpc>
                <a:spcPct val="115000"/>
              </a:lnSpc>
              <a:spcBef>
                <a:spcPts val="1400"/>
              </a:spcBef>
              <a:spcAft>
                <a:spcPts val="0"/>
              </a:spcAft>
              <a:buNone/>
            </a:pPr>
            <a:r>
              <a:rPr lang="en-US" b="1" dirty="0">
                <a:solidFill>
                  <a:srgbClr val="1869A6"/>
                </a:solidFill>
                <a:latin typeface="Calibri"/>
                <a:ea typeface="Calibri"/>
                <a:cs typeface="Calibri"/>
                <a:sym typeface="Calibri"/>
              </a:rPr>
              <a:t>Key Libraries &amp; Tools</a:t>
            </a:r>
            <a:endParaRPr b="1" dirty="0">
              <a:solidFill>
                <a:srgbClr val="1869A6"/>
              </a:solidFill>
              <a:latin typeface="Calibri"/>
              <a:ea typeface="Calibri"/>
              <a:cs typeface="Calibri"/>
              <a:sym typeface="Calibri"/>
            </a:endParaRPr>
          </a:p>
          <a:p>
            <a:pPr marL="457200" lvl="0" indent="-298450" algn="l" rtl="0">
              <a:lnSpc>
                <a:spcPct val="115000"/>
              </a:lnSpc>
              <a:spcBef>
                <a:spcPts val="1200"/>
              </a:spcBef>
              <a:spcAft>
                <a:spcPts val="0"/>
              </a:spcAft>
              <a:buClr>
                <a:srgbClr val="1869A6"/>
              </a:buClr>
              <a:buSzPts val="1100"/>
              <a:buChar char="●"/>
            </a:pPr>
            <a:r>
              <a:rPr lang="en-US" b="1" dirty="0">
                <a:solidFill>
                  <a:srgbClr val="1869A6"/>
                </a:solidFill>
                <a:latin typeface="Calibri"/>
                <a:ea typeface="Calibri"/>
                <a:cs typeface="Calibri"/>
                <a:sym typeface="Calibri"/>
              </a:rPr>
              <a:t>Pandas</a:t>
            </a:r>
            <a:r>
              <a:rPr lang="en-US" dirty="0">
                <a:solidFill>
                  <a:srgbClr val="1869A6"/>
                </a:solidFill>
                <a:latin typeface="Calibri"/>
                <a:ea typeface="Calibri"/>
                <a:cs typeface="Calibri"/>
                <a:sym typeface="Calibri"/>
              </a:rPr>
              <a:t> (data manipulation)</a:t>
            </a:r>
            <a:endParaRPr dirty="0">
              <a:solidFill>
                <a:srgbClr val="1869A6"/>
              </a:solidFill>
              <a:latin typeface="Calibri"/>
              <a:ea typeface="Calibri"/>
              <a:cs typeface="Calibri"/>
              <a:sym typeface="Calibri"/>
            </a:endParaRPr>
          </a:p>
          <a:p>
            <a:pPr marL="457200" lvl="0" indent="-298450" algn="l" rtl="0">
              <a:lnSpc>
                <a:spcPct val="115000"/>
              </a:lnSpc>
              <a:spcBef>
                <a:spcPts val="0"/>
              </a:spcBef>
              <a:spcAft>
                <a:spcPts val="0"/>
              </a:spcAft>
              <a:buClr>
                <a:srgbClr val="1869A6"/>
              </a:buClr>
              <a:buSzPts val="1100"/>
              <a:buChar char="●"/>
            </a:pPr>
            <a:r>
              <a:rPr lang="en-US" b="1" dirty="0">
                <a:solidFill>
                  <a:srgbClr val="1869A6"/>
                </a:solidFill>
                <a:latin typeface="Calibri"/>
                <a:ea typeface="Calibri"/>
                <a:cs typeface="Calibri"/>
                <a:sym typeface="Calibri"/>
              </a:rPr>
              <a:t>NumPy</a:t>
            </a:r>
            <a:r>
              <a:rPr lang="en-US" dirty="0">
                <a:solidFill>
                  <a:srgbClr val="1869A6"/>
                </a:solidFill>
                <a:latin typeface="Calibri"/>
                <a:ea typeface="Calibri"/>
                <a:cs typeface="Calibri"/>
                <a:sym typeface="Calibri"/>
              </a:rPr>
              <a:t> (numerical processing)</a:t>
            </a:r>
            <a:endParaRPr dirty="0">
              <a:solidFill>
                <a:srgbClr val="1869A6"/>
              </a:solidFill>
              <a:latin typeface="Calibri"/>
              <a:ea typeface="Calibri"/>
              <a:cs typeface="Calibri"/>
              <a:sym typeface="Calibri"/>
            </a:endParaRPr>
          </a:p>
          <a:p>
            <a:pPr marL="457200" lvl="0" indent="-298450" algn="l" rtl="0">
              <a:lnSpc>
                <a:spcPct val="115000"/>
              </a:lnSpc>
              <a:spcBef>
                <a:spcPts val="0"/>
              </a:spcBef>
              <a:spcAft>
                <a:spcPts val="0"/>
              </a:spcAft>
              <a:buClr>
                <a:srgbClr val="1869A6"/>
              </a:buClr>
              <a:buSzPts val="1100"/>
              <a:buChar char="●"/>
            </a:pPr>
            <a:r>
              <a:rPr lang="en-US" b="1" dirty="0">
                <a:solidFill>
                  <a:srgbClr val="1869A6"/>
                </a:solidFill>
                <a:latin typeface="Calibri"/>
                <a:ea typeface="Calibri"/>
                <a:cs typeface="Calibri"/>
                <a:sym typeface="Calibri"/>
              </a:rPr>
              <a:t>Matplotlib / </a:t>
            </a:r>
            <a:r>
              <a:rPr lang="en-US" b="1" dirty="0" err="1">
                <a:solidFill>
                  <a:srgbClr val="1869A6"/>
                </a:solidFill>
                <a:latin typeface="Calibri"/>
                <a:ea typeface="Calibri"/>
                <a:cs typeface="Calibri"/>
                <a:sym typeface="Calibri"/>
              </a:rPr>
              <a:t>Plotly</a:t>
            </a:r>
            <a:r>
              <a:rPr lang="en-US" b="1" dirty="0">
                <a:solidFill>
                  <a:srgbClr val="1869A6"/>
                </a:solidFill>
                <a:latin typeface="Calibri"/>
                <a:ea typeface="Calibri"/>
                <a:cs typeface="Calibri"/>
                <a:sym typeface="Calibri"/>
              </a:rPr>
              <a:t> /Seaborn </a:t>
            </a:r>
            <a:r>
              <a:rPr lang="en-US" dirty="0">
                <a:solidFill>
                  <a:srgbClr val="1869A6"/>
                </a:solidFill>
                <a:latin typeface="Calibri"/>
                <a:ea typeface="Calibri"/>
                <a:cs typeface="Calibri"/>
                <a:sym typeface="Calibri"/>
              </a:rPr>
              <a:t>(visualization)</a:t>
            </a:r>
            <a:endParaRPr dirty="0">
              <a:solidFill>
                <a:srgbClr val="1869A6"/>
              </a:solidFill>
              <a:latin typeface="Calibri"/>
              <a:ea typeface="Calibri"/>
              <a:cs typeface="Calibri"/>
              <a:sym typeface="Calibri"/>
            </a:endParaRPr>
          </a:p>
          <a:p>
            <a:pPr marL="457200" lvl="0" indent="-298450" algn="l" rtl="0">
              <a:lnSpc>
                <a:spcPct val="115000"/>
              </a:lnSpc>
              <a:spcBef>
                <a:spcPts val="0"/>
              </a:spcBef>
              <a:spcAft>
                <a:spcPts val="0"/>
              </a:spcAft>
              <a:buClr>
                <a:srgbClr val="1869A6"/>
              </a:buClr>
              <a:buSzPts val="1100"/>
              <a:buChar char="●"/>
            </a:pPr>
            <a:r>
              <a:rPr lang="en-US" b="1" dirty="0" err="1">
                <a:solidFill>
                  <a:srgbClr val="1869A6"/>
                </a:solidFill>
                <a:latin typeface="Calibri"/>
                <a:ea typeface="Calibri"/>
                <a:cs typeface="Calibri"/>
                <a:sym typeface="Calibri"/>
              </a:rPr>
              <a:t>MLflow</a:t>
            </a:r>
            <a:endParaRPr dirty="0">
              <a:solidFill>
                <a:srgbClr val="1869A6"/>
              </a:solidFill>
              <a:latin typeface="Calibri"/>
              <a:ea typeface="Calibri"/>
              <a:cs typeface="Calibri"/>
              <a:sym typeface="Calibri"/>
            </a:endParaRPr>
          </a:p>
          <a:p>
            <a:pPr marL="457200" lvl="0" indent="-298450" algn="l" rtl="0">
              <a:lnSpc>
                <a:spcPct val="115000"/>
              </a:lnSpc>
              <a:spcBef>
                <a:spcPts val="0"/>
              </a:spcBef>
              <a:spcAft>
                <a:spcPts val="0"/>
              </a:spcAft>
              <a:buClr>
                <a:srgbClr val="1869A6"/>
              </a:buClr>
              <a:buSzPts val="1100"/>
              <a:buChar char="●"/>
            </a:pPr>
            <a:r>
              <a:rPr lang="en-US" b="1" dirty="0">
                <a:solidFill>
                  <a:srgbClr val="1869A6"/>
                </a:solidFill>
                <a:latin typeface="Calibri"/>
                <a:ea typeface="Calibri"/>
                <a:cs typeface="Calibri"/>
                <a:sym typeface="Calibri"/>
              </a:rPr>
              <a:t>DVC</a:t>
            </a:r>
            <a:endParaRPr dirty="0">
              <a:solidFill>
                <a:srgbClr val="1869A6"/>
              </a:solidFill>
              <a:latin typeface="Calibri"/>
              <a:ea typeface="Calibri"/>
              <a:cs typeface="Calibri"/>
              <a:sym typeface="Calibri"/>
            </a:endParaRPr>
          </a:p>
          <a:p>
            <a:pPr marL="457200" lvl="0" indent="-298450">
              <a:lnSpc>
                <a:spcPct val="115000"/>
              </a:lnSpc>
              <a:buClr>
                <a:srgbClr val="1869A6"/>
              </a:buClr>
              <a:buSzPts val="1100"/>
              <a:buChar char="●"/>
            </a:pPr>
            <a:r>
              <a:rPr lang="en-US" b="1" dirty="0" err="1">
                <a:solidFill>
                  <a:srgbClr val="1869A6"/>
                </a:solidFill>
                <a:latin typeface="Calibri"/>
                <a:ea typeface="Calibri"/>
                <a:cs typeface="Calibri"/>
                <a:sym typeface="Calibri"/>
              </a:rPr>
              <a:t>XGBoost</a:t>
            </a:r>
            <a:r>
              <a:rPr lang="en-US" b="1" dirty="0">
                <a:solidFill>
                  <a:srgbClr val="1869A6"/>
                </a:solidFill>
                <a:latin typeface="Calibri"/>
                <a:ea typeface="Calibri"/>
                <a:cs typeface="Calibri"/>
                <a:sym typeface="Calibri"/>
              </a:rPr>
              <a:t> / </a:t>
            </a:r>
            <a:r>
              <a:rPr lang="en-US" b="1" dirty="0" err="1">
                <a:solidFill>
                  <a:srgbClr val="1869A6"/>
                </a:solidFill>
                <a:latin typeface="Calibri"/>
                <a:ea typeface="Calibri"/>
                <a:cs typeface="Calibri"/>
                <a:sym typeface="Calibri"/>
              </a:rPr>
              <a:t>LightGBM</a:t>
            </a:r>
            <a:r>
              <a:rPr lang="en-US" dirty="0">
                <a:solidFill>
                  <a:srgbClr val="1869A6"/>
                </a:solidFill>
                <a:latin typeface="Calibri"/>
                <a:ea typeface="Calibri"/>
                <a:cs typeface="Calibri"/>
                <a:sym typeface="Calibri"/>
              </a:rPr>
              <a:t> /</a:t>
            </a:r>
            <a:r>
              <a:rPr lang="en-US" b="1" dirty="0">
                <a:solidFill>
                  <a:srgbClr val="1869A6"/>
                </a:solidFill>
                <a:latin typeface="Calibri"/>
                <a:ea typeface="Calibri"/>
                <a:cs typeface="Calibri"/>
                <a:sym typeface="Calibri"/>
              </a:rPr>
              <a:t> Prophet / </a:t>
            </a:r>
            <a:r>
              <a:rPr lang="en-US" b="1" dirty="0" err="1">
                <a:solidFill>
                  <a:srgbClr val="1869A6"/>
                </a:solidFill>
                <a:latin typeface="Calibri"/>
                <a:ea typeface="Calibri"/>
                <a:cs typeface="Calibri"/>
                <a:sym typeface="Calibri"/>
              </a:rPr>
              <a:t>Statsmodels</a:t>
            </a:r>
            <a:r>
              <a:rPr lang="en-US" b="1" dirty="0">
                <a:solidFill>
                  <a:srgbClr val="1869A6"/>
                </a:solidFill>
                <a:latin typeface="Calibri"/>
                <a:ea typeface="Calibri"/>
                <a:cs typeface="Calibri"/>
                <a:sym typeface="Calibri"/>
              </a:rPr>
              <a:t> </a:t>
            </a:r>
            <a:r>
              <a:rPr lang="en-US" dirty="0">
                <a:solidFill>
                  <a:srgbClr val="1869A6"/>
                </a:solidFill>
                <a:latin typeface="Calibri"/>
                <a:ea typeface="Calibri"/>
                <a:cs typeface="Calibri"/>
                <a:sym typeface="Calibri"/>
              </a:rPr>
              <a:t>(models)</a:t>
            </a:r>
            <a:endParaRPr dirty="0">
              <a:solidFill>
                <a:srgbClr val="1869A6"/>
              </a:solidFill>
              <a:latin typeface="Calibri"/>
              <a:ea typeface="Calibri"/>
              <a:cs typeface="Calibri"/>
              <a:sym typeface="Calibri"/>
            </a:endParaRPr>
          </a:p>
          <a:p>
            <a:pPr marL="457200" lvl="0" indent="-298450" algn="l" rtl="0">
              <a:lnSpc>
                <a:spcPct val="115000"/>
              </a:lnSpc>
              <a:spcBef>
                <a:spcPts val="0"/>
              </a:spcBef>
              <a:spcAft>
                <a:spcPts val="0"/>
              </a:spcAft>
              <a:buClr>
                <a:srgbClr val="1869A6"/>
              </a:buClr>
              <a:buSzPts val="1100"/>
              <a:buChar char="●"/>
            </a:pPr>
            <a:r>
              <a:rPr lang="en-US" b="1" dirty="0">
                <a:solidFill>
                  <a:srgbClr val="1869A6"/>
                </a:solidFill>
                <a:latin typeface="Calibri"/>
                <a:ea typeface="Calibri"/>
                <a:cs typeface="Calibri"/>
                <a:sym typeface="Calibri"/>
              </a:rPr>
              <a:t>Scikit-learn</a:t>
            </a:r>
            <a:r>
              <a:rPr lang="en-US" dirty="0">
                <a:solidFill>
                  <a:srgbClr val="1869A6"/>
                </a:solidFill>
                <a:latin typeface="Calibri"/>
                <a:ea typeface="Calibri"/>
                <a:cs typeface="Calibri"/>
                <a:sym typeface="Calibri"/>
              </a:rPr>
              <a:t> (preprocessing, metrics)</a:t>
            </a:r>
            <a:endParaRPr dirty="0">
              <a:solidFill>
                <a:srgbClr val="1869A6"/>
              </a:solidFill>
              <a:latin typeface="Calibri"/>
              <a:ea typeface="Calibri"/>
              <a:cs typeface="Calibri"/>
              <a:sym typeface="Calibri"/>
            </a:endParaRPr>
          </a:p>
        </p:txBody>
      </p:sp>
      <p:sp>
        <p:nvSpPr>
          <p:cNvPr id="164" name="Google Shape;164;p20"/>
          <p:cNvSpPr txBox="1"/>
          <p:nvPr/>
        </p:nvSpPr>
        <p:spPr>
          <a:xfrm>
            <a:off x="1487075" y="6356350"/>
            <a:ext cx="1506900" cy="26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800">
                <a:solidFill>
                  <a:schemeClr val="lt1"/>
                </a:solidFill>
                <a:latin typeface="Calibri"/>
                <a:ea typeface="Calibri"/>
                <a:cs typeface="Calibri"/>
                <a:sym typeface="Calibri"/>
              </a:rPr>
              <a:t>12/2025</a:t>
            </a:r>
            <a:endParaRPr sz="1800">
              <a:solidFill>
                <a:schemeClr val="lt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pic>
        <p:nvPicPr>
          <p:cNvPr id="2" name="Google Shape;110;p1">
            <a:extLst>
              <a:ext uri="{FF2B5EF4-FFF2-40B4-BE49-F238E27FC236}">
                <a16:creationId xmlns:a16="http://schemas.microsoft.com/office/drawing/2014/main" id="{3B0723C8-122C-76D5-3366-D30A0CC59FA8}"/>
              </a:ext>
            </a:extLst>
          </p:cNvPr>
          <p:cNvPicPr preferRelativeResize="0"/>
          <p:nvPr/>
        </p:nvPicPr>
        <p:blipFill>
          <a:blip r:embed="rId3"/>
          <a:srcRect/>
          <a:stretch/>
        </p:blipFill>
        <p:spPr>
          <a:xfrm>
            <a:off x="9301075" y="6389187"/>
            <a:ext cx="1362250" cy="365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a:t>
            </a:fld>
            <a:endParaRPr/>
          </a:p>
        </p:txBody>
      </p:sp>
      <p:sp>
        <p:nvSpPr>
          <p:cNvPr id="170" name="Google Shape;170;p21"/>
          <p:cNvSpPr txBox="1"/>
          <p:nvPr/>
        </p:nvSpPr>
        <p:spPr>
          <a:xfrm>
            <a:off x="1812900" y="286250"/>
            <a:ext cx="7860000" cy="819300"/>
          </a:xfrm>
          <a:prstGeom prst="rect">
            <a:avLst/>
          </a:prstGeom>
          <a:noFill/>
          <a:ln>
            <a:noFill/>
          </a:ln>
        </p:spPr>
        <p:txBody>
          <a:bodyPr spcFirstLastPara="1" wrap="square" lIns="91425" tIns="91425" rIns="91425" bIns="91425" anchor="t" anchorCtr="0">
            <a:spAutoFit/>
          </a:bodyPr>
          <a:lstStyle/>
          <a:p>
            <a:pPr marL="177800" lvl="0" indent="0" algn="ctr" rtl="0">
              <a:lnSpc>
                <a:spcPct val="90000"/>
              </a:lnSpc>
              <a:spcBef>
                <a:spcPts val="0"/>
              </a:spcBef>
              <a:spcAft>
                <a:spcPts val="0"/>
              </a:spcAft>
              <a:buNone/>
            </a:pPr>
            <a:r>
              <a:rPr lang="en-US" sz="4580" b="1">
                <a:solidFill>
                  <a:srgbClr val="0FAB7D"/>
                </a:solidFill>
                <a:latin typeface="Calibri"/>
                <a:ea typeface="Calibri"/>
                <a:cs typeface="Calibri"/>
                <a:sym typeface="Calibri"/>
              </a:rPr>
              <a:t>Live Application + Testing</a:t>
            </a:r>
            <a:endParaRPr sz="2500" b="1">
              <a:solidFill>
                <a:srgbClr val="0FAB7D"/>
              </a:solidFill>
              <a:latin typeface="Calibri"/>
              <a:ea typeface="Calibri"/>
              <a:cs typeface="Calibri"/>
              <a:sym typeface="Calibri"/>
            </a:endParaRPr>
          </a:p>
        </p:txBody>
      </p:sp>
      <p:sp>
        <p:nvSpPr>
          <p:cNvPr id="171" name="Google Shape;171;p21"/>
          <p:cNvSpPr txBox="1"/>
          <p:nvPr/>
        </p:nvSpPr>
        <p:spPr>
          <a:xfrm>
            <a:off x="1498950" y="6343850"/>
            <a:ext cx="1447500" cy="32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800">
                <a:solidFill>
                  <a:schemeClr val="lt1"/>
                </a:solidFill>
                <a:latin typeface="Calibri"/>
                <a:ea typeface="Calibri"/>
                <a:cs typeface="Calibri"/>
                <a:sym typeface="Calibri"/>
              </a:rPr>
              <a:t>12/2025</a:t>
            </a:r>
            <a:endParaRPr sz="1800">
              <a:solidFill>
                <a:schemeClr val="lt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pic>
        <p:nvPicPr>
          <p:cNvPr id="2" name="Google Shape;110;p1">
            <a:extLst>
              <a:ext uri="{FF2B5EF4-FFF2-40B4-BE49-F238E27FC236}">
                <a16:creationId xmlns:a16="http://schemas.microsoft.com/office/drawing/2014/main" id="{AD101248-DB20-4273-6608-12ED930DF1F8}"/>
              </a:ext>
            </a:extLst>
          </p:cNvPr>
          <p:cNvPicPr preferRelativeResize="0"/>
          <p:nvPr/>
        </p:nvPicPr>
        <p:blipFill>
          <a:blip r:embed="rId3"/>
          <a:srcRect/>
          <a:stretch/>
        </p:blipFill>
        <p:spPr>
          <a:xfrm>
            <a:off x="9330800" y="6389187"/>
            <a:ext cx="1362250" cy="36512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194</TotalTime>
  <Words>1302</Words>
  <Application>Microsoft Office PowerPoint</Application>
  <PresentationFormat>Widescreen</PresentationFormat>
  <Paragraphs>143</Paragraphs>
  <Slides>13</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Roboto Mono</vt:lpstr>
      <vt:lpstr>Calibri</vt:lpstr>
      <vt:lpstr>Arial</vt:lpstr>
      <vt:lpstr>Office Theme</vt:lpstr>
      <vt:lpstr>PowerPoint Presentation</vt:lpstr>
      <vt:lpstr>PowerPoint Presentation</vt:lpstr>
      <vt:lpstr>PowerPoint Presentation</vt:lpstr>
      <vt:lpstr>Project Wireframes: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Amr Ashraf Amin Moussa Mohamed</cp:lastModifiedBy>
  <cp:revision>19</cp:revision>
  <dcterms:modified xsi:type="dcterms:W3CDTF">2025-11-30T19:19:33Z</dcterms:modified>
</cp:coreProperties>
</file>